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17"/>
  </p:notesMasterIdLst>
  <p:sldIdLst>
    <p:sldId id="256" r:id="rId6"/>
    <p:sldId id="433" r:id="rId7"/>
    <p:sldId id="257" r:id="rId8"/>
    <p:sldId id="258" r:id="rId9"/>
    <p:sldId id="264" r:id="rId10"/>
    <p:sldId id="266" r:id="rId11"/>
    <p:sldId id="259" r:id="rId12"/>
    <p:sldId id="269" r:id="rId13"/>
    <p:sldId id="426" r:id="rId14"/>
    <p:sldId id="427" r:id="rId15"/>
    <p:sldId id="428" r:id="rId16"/>
    <p:sldId id="429" r:id="rId18"/>
    <p:sldId id="425" r:id="rId19"/>
    <p:sldId id="538" r:id="rId20"/>
    <p:sldId id="260" r:id="rId21"/>
    <p:sldId id="434" r:id="rId22"/>
    <p:sldId id="261" r:id="rId23"/>
    <p:sldId id="435" r:id="rId24"/>
    <p:sldId id="262" r:id="rId25"/>
    <p:sldId id="294" r:id="rId26"/>
    <p:sldId id="602" r:id="rId27"/>
    <p:sldId id="298" r:id="rId28"/>
    <p:sldId id="574" r:id="rId29"/>
    <p:sldId id="431" r:id="rId30"/>
    <p:sldId id="299" r:id="rId31"/>
    <p:sldId id="432" r:id="rId32"/>
    <p:sldId id="300" r:id="rId33"/>
    <p:sldId id="301" r:id="rId34"/>
    <p:sldId id="303" r:id="rId35"/>
    <p:sldId id="304" r:id="rId36"/>
    <p:sldId id="309" r:id="rId37"/>
    <p:sldId id="318" r:id="rId38"/>
    <p:sldId id="320" r:id="rId39"/>
    <p:sldId id="329" r:id="rId40"/>
    <p:sldId id="330" r:id="rId41"/>
    <p:sldId id="331" r:id="rId42"/>
    <p:sldId id="335" r:id="rId43"/>
    <p:sldId id="342" r:id="rId44"/>
    <p:sldId id="343" r:id="rId45"/>
    <p:sldId id="359" r:id="rId46"/>
    <p:sldId id="360" r:id="rId47"/>
    <p:sldId id="361" r:id="rId48"/>
    <p:sldId id="382" r:id="rId49"/>
    <p:sldId id="415" r:id="rId50"/>
    <p:sldId id="416" r:id="rId51"/>
    <p:sldId id="417" r:id="rId52"/>
    <p:sldId id="418" r:id="rId53"/>
    <p:sldId id="573" r:id="rId54"/>
  </p:sldIdLst>
  <p:sldSz cx="9144000" cy="6858000" type="screen4x3"/>
  <p:notesSz cx="6858000" cy="9144000"/>
  <p:custDataLst>
    <p:tags r:id="rId58"/>
  </p:custDataLst>
  <p:defaultTextStyle>
    <a:defPPr>
      <a:defRPr lang="zh-CN"/>
    </a:defPPr>
    <a:lvl1pPr marL="0" lvl="0"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p:restoredTop sz="94619"/>
  </p:normalViewPr>
  <p:slideViewPr>
    <p:cSldViewPr showGuides="1">
      <p:cViewPr>
        <p:scale>
          <a:sx n="70" d="100"/>
          <a:sy n="70" d="100"/>
        </p:scale>
        <p:origin x="-126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 d="1"/>
        <a:sy n="1" d="1"/>
      </p:scale>
      <p:origin x="0" y="-28944"/>
    </p:cViewPr>
  </p:sorterViewPr>
  <p:gridSpacing cx="76199" cy="76199"/>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8" Type="http://schemas.openxmlformats.org/officeDocument/2006/relationships/tags" Target="tags/tag2.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notesMaster" Target="notesMasters/notesMaster1.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704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704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solidFill>
                  <a:schemeClr val="tx1"/>
                </a:solidFill>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30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8704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704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solidFill>
                  <a:schemeClr val="tx1"/>
                </a:solidFill>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704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
            <a:pPr lvl="0" algn="r" eaLnBrk="1" hangingPunct="1"/>
            <a:fld id="{9A0DB2DC-4C9A-4742-B13C-FB6460FD3503}" type="slidenum">
              <a:rPr lang="en-US" altLang="zh-CN" sz="1200" dirty="0">
                <a:solidFill>
                  <a:schemeClr val="tx1"/>
                </a:solidFill>
              </a:rPr>
            </a:fld>
            <a:endParaRPr lang="en-US" altLang="zh-CN" sz="1200" dirty="0">
              <a:solidFill>
                <a:schemeClr val="tx1"/>
              </a:solidFill>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幻灯片图像占位符 1"/>
          <p:cNvSpPr>
            <a:spLocks noGrp="1" noRot="1" noChangeAspect="1" noTextEdit="1"/>
          </p:cNvSpPr>
          <p:nvPr>
            <p:ph type="sldImg"/>
          </p:nvPr>
        </p:nvSpPr>
        <p:spPr>
          <a:ln/>
        </p:spPr>
      </p:sp>
      <p:sp>
        <p:nvSpPr>
          <p:cNvPr id="56323" name="备注占位符 2"/>
          <p:cNvSpPr>
            <a:spLocks noGrp="1"/>
          </p:cNvSpPr>
          <p:nvPr>
            <p:ph type="body"/>
          </p:nvPr>
        </p:nvSpPr>
        <p:spPr>
          <a:ln/>
        </p:spPr>
        <p:txBody>
          <a:bodyPr wrap="square" lIns="91440" tIns="45720" rIns="91440" bIns="45720" anchor="t" anchorCtr="0"/>
          <a:p>
            <a:pPr lvl="0"/>
            <a:endParaRPr lang="zh-CN" altLang="en-US" dirty="0"/>
          </a:p>
        </p:txBody>
      </p:sp>
      <p:sp>
        <p:nvSpPr>
          <p:cNvPr id="563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solidFill>
                  <a:schemeClr val="tx1"/>
                </a:solidFill>
              </a:rPr>
            </a:fld>
            <a:endParaRPr lang="en-US" altLang="zh-CN" sz="1200" dirty="0">
              <a:solidFill>
                <a:schemeClr val="tx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dirty="0">
                <a:solidFill>
                  <a:schemeClr val="tx1"/>
                </a:solidFill>
              </a:rPr>
            </a:fld>
            <a:endParaRPr lang="en-US" altLang="zh-CN" sz="1200" dirty="0">
              <a:solidFill>
                <a:schemeClr val="tx1"/>
              </a:solidFill>
            </a:endParaRPr>
          </a:p>
        </p:txBody>
      </p:sp>
      <p:sp>
        <p:nvSpPr>
          <p:cNvPr id="57347" name="Rectangle 7"/>
          <p:cNvSpPr txBox="1">
            <a:spLocks noGrp="1"/>
          </p:cNvSpP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en-US" altLang="zh-CN" sz="1200" dirty="0">
                <a:solidFill>
                  <a:schemeClr val="tx1"/>
                </a:solidFill>
                <a:latin typeface="Times New Roman" panose="02020603050405020304" pitchFamily="18" charset="0"/>
              </a:rPr>
            </a:fld>
            <a:endParaRPr lang="en-US" altLang="zh-CN" sz="1200" dirty="0">
              <a:solidFill>
                <a:schemeClr val="tx1"/>
              </a:solidFill>
              <a:latin typeface="Times New Roman" panose="02020603050405020304" pitchFamily="18" charset="0"/>
            </a:endParaRPr>
          </a:p>
        </p:txBody>
      </p:sp>
      <p:sp>
        <p:nvSpPr>
          <p:cNvPr id="57348" name="Rectangle 2"/>
          <p:cNvSpPr>
            <a:spLocks noRot="1" noTextEdit="1"/>
          </p:cNvSpPr>
          <p:nvPr>
            <p:ph type="sldImg"/>
          </p:nvPr>
        </p:nvSpPr>
        <p:spPr>
          <a:solidFill>
            <a:srgbClr val="FFFFFF">
              <a:alpha val="100000"/>
            </a:srgbClr>
          </a:solidFill>
          <a:ln/>
        </p:spPr>
      </p:sp>
      <p:sp>
        <p:nvSpPr>
          <p:cNvPr id="57349" name="Rectangle 3"/>
          <p:cNvSpPr/>
          <p:nvPr>
            <p:ph type="body"/>
          </p:nvPr>
        </p:nvSpPr>
        <p:spPr>
          <a:xfrm>
            <a:off x="914400" y="4343400"/>
            <a:ext cx="5029200" cy="4114800"/>
          </a:xfrm>
          <a:solidFill>
            <a:srgbClr val="FFFFFF">
              <a:alpha val="100000"/>
            </a:srgbClr>
          </a:solidFill>
          <a:ln>
            <a:solidFill>
              <a:srgbClr val="000000">
                <a:alpha val="100000"/>
              </a:srgbClr>
            </a:solidFill>
            <a:miter lim="800000"/>
          </a:ln>
        </p:spPr>
        <p:txBody>
          <a:bodyPr wrap="square" lIns="91440" tIns="45720" rIns="91440" bIns="45720" anchor="t" anchorCtr="0"/>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7" name="页脚占位符 6"/>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9" name="页脚占位符 8"/>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5" name="页脚占位符 4"/>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4" name="页脚占位符 3"/>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7" name="页脚占位符 6"/>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7" name="页脚占位符 6"/>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quarter"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6" name="页脚占位符 5"/>
          <p:cNvSpPr>
            <a:spLocks noGrp="1"/>
          </p:cNvSpPr>
          <p:nvPr>
            <p:ph type="ftr" sz="quarter" idx="12"/>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vmlDrawing" Target="../drawings/vmlDrawing1.vml"/><Relationship Id="rId14" Type="http://schemas.openxmlformats.org/officeDocument/2006/relationships/image" Target="../media/image2.png"/><Relationship Id="rId13" Type="http://schemas.openxmlformats.org/officeDocument/2006/relationships/oleObject" Target="../embeddings/oleObject1.bin"/><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6" Type="http://schemas.openxmlformats.org/officeDocument/2006/relationships/theme" Target="../theme/theme2.xml"/><Relationship Id="rId15" Type="http://schemas.openxmlformats.org/officeDocument/2006/relationships/vmlDrawing" Target="../drawings/vmlDrawing2.vml"/><Relationship Id="rId14" Type="http://schemas.openxmlformats.org/officeDocument/2006/relationships/image" Target="../media/image2.png"/><Relationship Id="rId13" Type="http://schemas.openxmlformats.org/officeDocument/2006/relationships/oleObject" Target="../embeddings/oleObject2.bin"/><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vmlDrawing" Target="../drawings/vmlDrawing3.vml"/><Relationship Id="rId14" Type="http://schemas.openxmlformats.org/officeDocument/2006/relationships/image" Target="../media/image2.png"/><Relationship Id="rId13" Type="http://schemas.openxmlformats.org/officeDocument/2006/relationships/oleObject" Target="../embeddings/oleObject3.bin"/><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6" Type="http://schemas.openxmlformats.org/officeDocument/2006/relationships/theme" Target="../theme/theme4.xml"/><Relationship Id="rId15" Type="http://schemas.openxmlformats.org/officeDocument/2006/relationships/vmlDrawing" Target="../drawings/vmlDrawing4.vml"/><Relationship Id="rId14" Type="http://schemas.openxmlformats.org/officeDocument/2006/relationships/image" Target="../media/image2.png"/><Relationship Id="rId13" Type="http://schemas.openxmlformats.org/officeDocument/2006/relationships/oleObject" Target="../embeddings/oleObject4.bin"/><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grpSp>
        <p:nvGrpSpPr>
          <p:cNvPr id="1028" name="Group 2"/>
          <p:cNvGrpSpPr/>
          <p:nvPr/>
        </p:nvGrpSpPr>
        <p:grpSpPr>
          <a:xfrm>
            <a:off x="0" y="0"/>
            <a:ext cx="9144000" cy="6858000"/>
            <a:chOff x="0" y="0"/>
            <a:chExt cx="5760" cy="4320"/>
          </a:xfrm>
        </p:grpSpPr>
        <p:sp>
          <p:nvSpPr>
            <p:cNvPr id="1050" name="Freeform 3"/>
            <p:cNvSpPr/>
            <p:nvPr/>
          </p:nvSpPr>
          <p:spPr bwMode="hidden">
            <a:xfrm>
              <a:off x="0" y="3072"/>
              <a:ext cx="5760" cy="1248"/>
            </a:xfrm>
            <a:custGeom>
              <a:avLst/>
              <a:gdLst>
                <a:gd name="T0" fmla="*/ 3344 w 6027"/>
                <a:gd name="T1" fmla="*/ 1 h 2296"/>
                <a:gd name="T2" fmla="*/ 0 w 6027"/>
                <a:gd name="T3" fmla="*/ 1 h 2296"/>
                <a:gd name="T4" fmla="*/ 0 w 6027"/>
                <a:gd name="T5" fmla="*/ 0 h 2296"/>
                <a:gd name="T6" fmla="*/ 3344 w 6027"/>
                <a:gd name="T7" fmla="*/ 0 h 2296"/>
                <a:gd name="T8" fmla="*/ 3344 w 6027"/>
                <a:gd name="T9" fmla="*/ 1 h 2296"/>
                <a:gd name="T10" fmla="*/ 3344 w 6027"/>
                <a:gd name="T11" fmla="*/ 1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7172"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1027" name="Freeform 5"/>
          <p:cNvSpPr/>
          <p:nvPr/>
        </p:nvSpPr>
        <p:spPr bwMode="hidden">
          <a:xfrm>
            <a:off x="6248400" y="6262688"/>
            <a:ext cx="2895600" cy="609600"/>
          </a:xfrm>
          <a:custGeom>
            <a:avLst/>
            <a:gdLst>
              <a:gd name="T0" fmla="*/ 2147483646 w 5748"/>
              <a:gd name="T1" fmla="*/ 2147483646 h 246"/>
              <a:gd name="T2" fmla="*/ 0 w 5748"/>
              <a:gd name="T3" fmla="*/ 2147483646 h 246"/>
              <a:gd name="T4" fmla="*/ 0 w 5748"/>
              <a:gd name="T5" fmla="*/ 0 h 246"/>
              <a:gd name="T6" fmla="*/ 2147483646 w 5748"/>
              <a:gd name="T7" fmla="*/ 0 h 246"/>
              <a:gd name="T8" fmla="*/ 2147483646 w 5748"/>
              <a:gd name="T9" fmla="*/ 2147483646 h 246"/>
              <a:gd name="T10" fmla="*/ 2147483646 w 5748"/>
              <a:gd name="T11" fmla="*/ 2147483646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030" name="Group 6"/>
          <p:cNvGrpSpPr/>
          <p:nvPr/>
        </p:nvGrpSpPr>
        <p:grpSpPr>
          <a:xfrm>
            <a:off x="0" y="6019800"/>
            <a:ext cx="7848600" cy="857250"/>
            <a:chOff x="0" y="3792"/>
            <a:chExt cx="4944" cy="540"/>
          </a:xfrm>
        </p:grpSpPr>
        <p:sp>
          <p:nvSpPr>
            <p:cNvPr id="7175" name="Freeform 7"/>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044" name="Group 8"/>
            <p:cNvGrpSpPr/>
            <p:nvPr userDrawn="1"/>
          </p:nvGrpSpPr>
          <p:grpSpPr>
            <a:xfrm>
              <a:off x="2486" y="3792"/>
              <a:ext cx="2458" cy="540"/>
              <a:chOff x="2486" y="3792"/>
              <a:chExt cx="2458" cy="540"/>
            </a:xfrm>
          </p:grpSpPr>
          <p:sp>
            <p:nvSpPr>
              <p:cNvPr id="1045" name="Freeform 9"/>
              <p:cNvSpPr/>
              <p:nvPr/>
            </p:nvSpPr>
            <p:spPr bwMode="ltGray">
              <a:xfrm>
                <a:off x="3948" y="3799"/>
                <a:ext cx="996" cy="533"/>
              </a:xfrm>
              <a:custGeom>
                <a:avLst/>
                <a:gdLst>
                  <a:gd name="T0" fmla="*/ 636 w 996"/>
                  <a:gd name="T1" fmla="*/ 373 h 533"/>
                  <a:gd name="T2" fmla="*/ 495 w 996"/>
                  <a:gd name="T3" fmla="*/ 370 h 533"/>
                  <a:gd name="T4" fmla="*/ 280 w 996"/>
                  <a:gd name="T5" fmla="*/ 249 h 533"/>
                  <a:gd name="T6" fmla="*/ 127 w 996"/>
                  <a:gd name="T7" fmla="*/ 66 h 533"/>
                  <a:gd name="T8" fmla="*/ 0 w 996"/>
                  <a:gd name="T9" fmla="*/ 0 h 533"/>
                  <a:gd name="T10" fmla="*/ 22 w 996"/>
                  <a:gd name="T11" fmla="*/ 26 h 533"/>
                  <a:gd name="T12" fmla="*/ 0 w 996"/>
                  <a:gd name="T13" fmla="*/ 65 h 533"/>
                  <a:gd name="T14" fmla="*/ 30 w 996"/>
                  <a:gd name="T15" fmla="*/ 119 h 533"/>
                  <a:gd name="T16" fmla="*/ 75 w 996"/>
                  <a:gd name="T17" fmla="*/ 243 h 533"/>
                  <a:gd name="T18" fmla="*/ 45 w 996"/>
                  <a:gd name="T19" fmla="*/ 422 h 533"/>
                  <a:gd name="T20" fmla="*/ 200 w 996"/>
                  <a:gd name="T21" fmla="*/ 329 h 533"/>
                  <a:gd name="T22" fmla="*/ 612 w 996"/>
                  <a:gd name="T23" fmla="*/ 533 h 533"/>
                  <a:gd name="T24" fmla="*/ 996 w 996"/>
                  <a:gd name="T25" fmla="*/ 529 h 533"/>
                  <a:gd name="T26" fmla="*/ 828 w 996"/>
                  <a:gd name="T27" fmla="*/ 473 h 533"/>
                  <a:gd name="T28" fmla="*/ 636 w 996"/>
                  <a:gd name="T29" fmla="*/ 373 h 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6" name="Freeform 10"/>
              <p:cNvSpPr/>
              <p:nvPr/>
            </p:nvSpPr>
            <p:spPr bwMode="ltGray">
              <a:xfrm>
                <a:off x="2677" y="3792"/>
                <a:ext cx="186" cy="395"/>
              </a:xfrm>
              <a:custGeom>
                <a:avLst/>
                <a:gdLst>
                  <a:gd name="T0" fmla="*/ 36 w 186"/>
                  <a:gd name="T1" fmla="*/ 0 h 353"/>
                  <a:gd name="T2" fmla="*/ 54 w 186"/>
                  <a:gd name="T3" fmla="*/ 77 h 353"/>
                  <a:gd name="T4" fmla="*/ 24 w 186"/>
                  <a:gd name="T5" fmla="*/ 131 h 353"/>
                  <a:gd name="T6" fmla="*/ 18 w 186"/>
                  <a:gd name="T7" fmla="*/ 284 h 353"/>
                  <a:gd name="T8" fmla="*/ 42 w 186"/>
                  <a:gd name="T9" fmla="*/ 492 h 353"/>
                  <a:gd name="T10" fmla="*/ 48 w 186"/>
                  <a:gd name="T11" fmla="*/ 697 h 353"/>
                  <a:gd name="T12" fmla="*/ 0 w 186"/>
                  <a:gd name="T13" fmla="*/ 1524 h 353"/>
                  <a:gd name="T14" fmla="*/ 54 w 186"/>
                  <a:gd name="T15" fmla="*/ 1009 h 353"/>
                  <a:gd name="T16" fmla="*/ 84 w 186"/>
                  <a:gd name="T17" fmla="*/ 930 h 353"/>
                  <a:gd name="T18" fmla="*/ 126 w 186"/>
                  <a:gd name="T19" fmla="*/ 545 h 353"/>
                  <a:gd name="T20" fmla="*/ 144 w 186"/>
                  <a:gd name="T21" fmla="*/ 516 h 353"/>
                  <a:gd name="T22" fmla="*/ 144 w 186"/>
                  <a:gd name="T23" fmla="*/ 389 h 353"/>
                  <a:gd name="T24" fmla="*/ 186 w 186"/>
                  <a:gd name="T25" fmla="*/ 284 h 353"/>
                  <a:gd name="T26" fmla="*/ 162 w 186"/>
                  <a:gd name="T27" fmla="*/ 258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7" name="Freeform 11"/>
              <p:cNvSpPr/>
              <p:nvPr/>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8" name="Freeform 12"/>
              <p:cNvSpPr/>
              <p:nvPr/>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27 h 66"/>
                  <a:gd name="T8" fmla="*/ 6 w 155"/>
                  <a:gd name="T9" fmla="*/ 78 h 66"/>
                  <a:gd name="T10" fmla="*/ 0 w 155"/>
                  <a:gd name="T11" fmla="*/ 107 h 66"/>
                  <a:gd name="T12" fmla="*/ 78 w 155"/>
                  <a:gd name="T13" fmla="*/ 262 h 66"/>
                  <a:gd name="T14" fmla="*/ 96 w 155"/>
                  <a:gd name="T15" fmla="*/ 185 h 66"/>
                  <a:gd name="T16" fmla="*/ 155 w 155"/>
                  <a:gd name="T17" fmla="*/ 292 h 66"/>
                  <a:gd name="T18" fmla="*/ 126 w 155"/>
                  <a:gd name="T19" fmla="*/ 107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9" name="Freeform 13"/>
              <p:cNvSpPr/>
              <p:nvPr/>
            </p:nvSpPr>
            <p:spPr bwMode="ltGray">
              <a:xfrm>
                <a:off x="2486" y="3859"/>
                <a:ext cx="42" cy="81"/>
              </a:xfrm>
              <a:custGeom>
                <a:avLst/>
                <a:gdLst>
                  <a:gd name="T0" fmla="*/ 6 w 42"/>
                  <a:gd name="T1" fmla="*/ 169 h 72"/>
                  <a:gd name="T2" fmla="*/ 0 w 42"/>
                  <a:gd name="T3" fmla="*/ 87 h 72"/>
                  <a:gd name="T4" fmla="*/ 12 w 42"/>
                  <a:gd name="T5" fmla="*/ 29 h 72"/>
                  <a:gd name="T6" fmla="*/ 0 w 42"/>
                  <a:gd name="T7" fmla="*/ 29 h 72"/>
                  <a:gd name="T8" fmla="*/ 12 w 42"/>
                  <a:gd name="T9" fmla="*/ 29 h 72"/>
                  <a:gd name="T10" fmla="*/ 24 w 42"/>
                  <a:gd name="T11" fmla="*/ 29 h 72"/>
                  <a:gd name="T12" fmla="*/ 36 w 42"/>
                  <a:gd name="T13" fmla="*/ 29 h 72"/>
                  <a:gd name="T14" fmla="*/ 42 w 42"/>
                  <a:gd name="T15" fmla="*/ 0 h 72"/>
                  <a:gd name="T16" fmla="*/ 30 w 42"/>
                  <a:gd name="T17" fmla="*/ 87 h 72"/>
                  <a:gd name="T18" fmla="*/ 42 w 42"/>
                  <a:gd name="T19" fmla="*/ 226 h 72"/>
                  <a:gd name="T20" fmla="*/ 12 w 42"/>
                  <a:gd name="T21" fmla="*/ 331 h 72"/>
                  <a:gd name="T22" fmla="*/ 6 w 42"/>
                  <a:gd name="T23" fmla="*/ 169 h 72"/>
                  <a:gd name="T24" fmla="*/ 6 w 42"/>
                  <a:gd name="T25" fmla="*/ 169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7182" name="Freeform 14"/>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grpSp>
        <p:nvGrpSpPr>
          <p:cNvPr id="1031" name="Group 15"/>
          <p:cNvGrpSpPr/>
          <p:nvPr/>
        </p:nvGrpSpPr>
        <p:grpSpPr>
          <a:xfrm>
            <a:off x="627063" y="6021388"/>
            <a:ext cx="5684837" cy="849312"/>
            <a:chOff x="395" y="3793"/>
            <a:chExt cx="3581" cy="535"/>
          </a:xfrm>
        </p:grpSpPr>
        <p:sp>
          <p:nvSpPr>
            <p:cNvPr id="1036" name="Freeform 16"/>
            <p:cNvSpPr/>
            <p:nvPr/>
          </p:nvSpPr>
          <p:spPr bwMode="auto">
            <a:xfrm>
              <a:off x="1196" y="3793"/>
              <a:ext cx="365" cy="291"/>
            </a:xfrm>
            <a:custGeom>
              <a:avLst/>
              <a:gdLst>
                <a:gd name="T0" fmla="*/ 24 w 365"/>
                <a:gd name="T1" fmla="*/ 24 h 287"/>
                <a:gd name="T2" fmla="*/ 0 w 365"/>
                <a:gd name="T3" fmla="*/ 73 h 287"/>
                <a:gd name="T4" fmla="*/ 66 w 365"/>
                <a:gd name="T5" fmla="*/ 134 h 287"/>
                <a:gd name="T6" fmla="*/ 143 w 365"/>
                <a:gd name="T7" fmla="*/ 219 h 287"/>
                <a:gd name="T8" fmla="*/ 191 w 365"/>
                <a:gd name="T9" fmla="*/ 201 h 287"/>
                <a:gd name="T10" fmla="*/ 341 w 365"/>
                <a:gd name="T11" fmla="*/ 343 h 287"/>
                <a:gd name="T12" fmla="*/ 305 w 365"/>
                <a:gd name="T13" fmla="*/ 210 h 287"/>
                <a:gd name="T14" fmla="*/ 365 w 365"/>
                <a:gd name="T15" fmla="*/ 158 h 287"/>
                <a:gd name="T16" fmla="*/ 359 w 365"/>
                <a:gd name="T17" fmla="*/ 152 h 287"/>
                <a:gd name="T18" fmla="*/ 335 w 365"/>
                <a:gd name="T19" fmla="*/ 140 h 287"/>
                <a:gd name="T20" fmla="*/ 299 w 365"/>
                <a:gd name="T21" fmla="*/ 103 h 287"/>
                <a:gd name="T22" fmla="*/ 257 w 365"/>
                <a:gd name="T23" fmla="*/ 85 h 287"/>
                <a:gd name="T24" fmla="*/ 215 w 365"/>
                <a:gd name="T25" fmla="*/ 67 h 287"/>
                <a:gd name="T26" fmla="*/ 173 w 365"/>
                <a:gd name="T27" fmla="*/ 49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37" name="Freeform 17"/>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38" name="Freeform 18"/>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43 h 60"/>
                <a:gd name="T16" fmla="*/ 65 w 71"/>
                <a:gd name="T17" fmla="*/ 55 h 60"/>
                <a:gd name="T18" fmla="*/ 71 w 71"/>
                <a:gd name="T19" fmla="*/ 67 h 60"/>
                <a:gd name="T20" fmla="*/ 71 w 71"/>
                <a:gd name="T21" fmla="*/ 73 h 60"/>
                <a:gd name="T22" fmla="*/ 59 w 71"/>
                <a:gd name="T23" fmla="*/ 67 h 60"/>
                <a:gd name="T24" fmla="*/ 47 w 71"/>
                <a:gd name="T25" fmla="*/ 55 h 60"/>
                <a:gd name="T26" fmla="*/ 23 w 71"/>
                <a:gd name="T27" fmla="*/ 43 h 60"/>
                <a:gd name="T28" fmla="*/ 23 w 71"/>
                <a:gd name="T29" fmla="*/ 49 h 60"/>
                <a:gd name="T30" fmla="*/ 18 w 71"/>
                <a:gd name="T31" fmla="*/ 55 h 60"/>
                <a:gd name="T32" fmla="*/ 12 w 71"/>
                <a:gd name="T33" fmla="*/ 61 h 60"/>
                <a:gd name="T34" fmla="*/ 6 w 71"/>
                <a:gd name="T35" fmla="*/ 61 h 60"/>
                <a:gd name="T36" fmla="*/ 6 w 71"/>
                <a:gd name="T37" fmla="*/ 61 h 60"/>
                <a:gd name="T38" fmla="*/ 6 w 71"/>
                <a:gd name="T39" fmla="*/ 49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39" name="Freeform 19"/>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67 h 162"/>
                <a:gd name="T10" fmla="*/ 96 w 161"/>
                <a:gd name="T11" fmla="*/ 73 h 162"/>
                <a:gd name="T12" fmla="*/ 102 w 161"/>
                <a:gd name="T13" fmla="*/ 85 h 162"/>
                <a:gd name="T14" fmla="*/ 108 w 161"/>
                <a:gd name="T15" fmla="*/ 97 h 162"/>
                <a:gd name="T16" fmla="*/ 120 w 161"/>
                <a:gd name="T17" fmla="*/ 109 h 162"/>
                <a:gd name="T18" fmla="*/ 143 w 161"/>
                <a:gd name="T19" fmla="*/ 132 h 162"/>
                <a:gd name="T20" fmla="*/ 155 w 161"/>
                <a:gd name="T21" fmla="*/ 164 h 162"/>
                <a:gd name="T22" fmla="*/ 161 w 161"/>
                <a:gd name="T23" fmla="*/ 182 h 162"/>
                <a:gd name="T24" fmla="*/ 161 w 161"/>
                <a:gd name="T25" fmla="*/ 188 h 162"/>
                <a:gd name="T26" fmla="*/ 96 w 161"/>
                <a:gd name="T27" fmla="*/ 115 h 162"/>
                <a:gd name="T28" fmla="*/ 30 w 161"/>
                <a:gd name="T29" fmla="*/ 67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0" name="Freeform 20"/>
            <p:cNvSpPr/>
            <p:nvPr/>
          </p:nvSpPr>
          <p:spPr bwMode="auto">
            <a:xfrm>
              <a:off x="706" y="3854"/>
              <a:ext cx="59" cy="61"/>
            </a:xfrm>
            <a:custGeom>
              <a:avLst/>
              <a:gdLst>
                <a:gd name="T0" fmla="*/ 59 w 59"/>
                <a:gd name="T1" fmla="*/ 6 h 60"/>
                <a:gd name="T2" fmla="*/ 41 w 59"/>
                <a:gd name="T3" fmla="*/ 43 h 60"/>
                <a:gd name="T4" fmla="*/ 41 w 59"/>
                <a:gd name="T5" fmla="*/ 49 h 60"/>
                <a:gd name="T6" fmla="*/ 47 w 59"/>
                <a:gd name="T7" fmla="*/ 55 h 60"/>
                <a:gd name="T8" fmla="*/ 53 w 59"/>
                <a:gd name="T9" fmla="*/ 67 h 60"/>
                <a:gd name="T10" fmla="*/ 53 w 59"/>
                <a:gd name="T11" fmla="*/ 73 h 60"/>
                <a:gd name="T12" fmla="*/ 47 w 59"/>
                <a:gd name="T13" fmla="*/ 67 h 60"/>
                <a:gd name="T14" fmla="*/ 35 w 59"/>
                <a:gd name="T15" fmla="*/ 61 h 60"/>
                <a:gd name="T16" fmla="*/ 23 w 59"/>
                <a:gd name="T17" fmla="*/ 49 h 60"/>
                <a:gd name="T18" fmla="*/ 17 w 59"/>
                <a:gd name="T19" fmla="*/ 43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1" name="Freeform 21"/>
            <p:cNvSpPr/>
            <p:nvPr/>
          </p:nvSpPr>
          <p:spPr bwMode="auto">
            <a:xfrm>
              <a:off x="395" y="3811"/>
              <a:ext cx="245" cy="207"/>
            </a:xfrm>
            <a:custGeom>
              <a:avLst/>
              <a:gdLst>
                <a:gd name="T0" fmla="*/ 233 w 245"/>
                <a:gd name="T1" fmla="*/ 49 h 204"/>
                <a:gd name="T2" fmla="*/ 245 w 245"/>
                <a:gd name="T3" fmla="*/ 55 h 204"/>
                <a:gd name="T4" fmla="*/ 209 w 245"/>
                <a:gd name="T5" fmla="*/ 97 h 204"/>
                <a:gd name="T6" fmla="*/ 143 w 245"/>
                <a:gd name="T7" fmla="*/ 158 h 204"/>
                <a:gd name="T8" fmla="*/ 167 w 245"/>
                <a:gd name="T9" fmla="*/ 188 h 204"/>
                <a:gd name="T10" fmla="*/ 179 w 245"/>
                <a:gd name="T11" fmla="*/ 244 h 204"/>
                <a:gd name="T12" fmla="*/ 77 w 245"/>
                <a:gd name="T13" fmla="*/ 158 h 204"/>
                <a:gd name="T14" fmla="*/ 47 w 245"/>
                <a:gd name="T15" fmla="*/ 97 h 204"/>
                <a:gd name="T16" fmla="*/ 89 w 245"/>
                <a:gd name="T17" fmla="*/ 79 h 204"/>
                <a:gd name="T18" fmla="*/ 59 w 245"/>
                <a:gd name="T19" fmla="*/ 49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49 h 204"/>
                <a:gd name="T50" fmla="*/ 233 w 245"/>
                <a:gd name="T51" fmla="*/ 49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1032" name="Rectangle 22"/>
          <p:cNvSpPr>
            <a:spLocks noGrp="1"/>
          </p:cNvSpPr>
          <p:nvPr>
            <p:ph type="title"/>
          </p:nvPr>
        </p:nvSpPr>
        <p:spPr>
          <a:xfrm>
            <a:off x="457200" y="228600"/>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33" name="Rectangle 23"/>
          <p:cNvSpPr>
            <a:spLocks noGrp="1"/>
          </p:cNvSpPr>
          <p:nvPr>
            <p:ph type="body"/>
          </p:nvPr>
        </p:nvSpPr>
        <p:spPr>
          <a:xfrm>
            <a:off x="457200" y="1600200"/>
            <a:ext cx="8229600" cy="4495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192"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3" name="Rectangle 2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solidFill>
                  <a:schemeClr val="tx1"/>
                </a:solidFill>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4"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defRPr>
            </a:lvl1pPr>
          </a:lstStyle>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graphicFrame>
        <p:nvGraphicFramePr>
          <p:cNvPr id="1026" name="Object 27"/>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3076" name="" r:id="rId13" imgW="13004800" imgH="9753600" progId="">
                  <p:embed/>
                </p:oleObj>
              </mc:Choice>
              <mc:Fallback>
                <p:oleObj name="" r:id="rId13" imgW="13004800" imgH="9753600" progId="">
                  <p:embed/>
                  <p:pic>
                    <p:nvPicPr>
                      <p:cNvPr id="0" name="图片 3075"/>
                      <p:cNvPicPr/>
                      <p:nvPr/>
                    </p:nvPicPr>
                    <p:blipFill>
                      <a:blip r:embed="rId14"/>
                      <a:stretch>
                        <a:fillRect/>
                      </a:stretch>
                    </p:blipFill>
                    <p:spPr>
                      <a:xfrm>
                        <a:off x="107950" y="26988"/>
                        <a:ext cx="9144000" cy="6831012"/>
                      </a:xfrm>
                      <a:prstGeom prst="rect">
                        <a:avLst/>
                      </a:prstGeom>
                      <a:noFill/>
                      <a:ln w="38100">
                        <a:noFill/>
                        <a:miter/>
                      </a:ln>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grpSp>
        <p:nvGrpSpPr>
          <p:cNvPr id="2052" name="Group 2"/>
          <p:cNvGrpSpPr/>
          <p:nvPr/>
        </p:nvGrpSpPr>
        <p:grpSpPr>
          <a:xfrm>
            <a:off x="-6350" y="20638"/>
            <a:ext cx="9144000" cy="6858000"/>
            <a:chOff x="0" y="0"/>
            <a:chExt cx="5760" cy="4320"/>
          </a:xfrm>
        </p:grpSpPr>
        <p:sp>
          <p:nvSpPr>
            <p:cNvPr id="2074" name="Freeform 3"/>
            <p:cNvSpPr/>
            <p:nvPr/>
          </p:nvSpPr>
          <p:spPr bwMode="hidden">
            <a:xfrm>
              <a:off x="0" y="3072"/>
              <a:ext cx="5760" cy="1248"/>
            </a:xfrm>
            <a:custGeom>
              <a:avLst/>
              <a:gdLst>
                <a:gd name="T0" fmla="*/ 3344 w 6027"/>
                <a:gd name="T1" fmla="*/ 1 h 2296"/>
                <a:gd name="T2" fmla="*/ 0 w 6027"/>
                <a:gd name="T3" fmla="*/ 1 h 2296"/>
                <a:gd name="T4" fmla="*/ 0 w 6027"/>
                <a:gd name="T5" fmla="*/ 0 h 2296"/>
                <a:gd name="T6" fmla="*/ 3344 w 6027"/>
                <a:gd name="T7" fmla="*/ 0 h 2296"/>
                <a:gd name="T8" fmla="*/ 3344 w 6027"/>
                <a:gd name="T9" fmla="*/ 1 h 2296"/>
                <a:gd name="T10" fmla="*/ 3344 w 6027"/>
                <a:gd name="T11" fmla="*/ 1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2051" name="Freeform 5"/>
          <p:cNvSpPr/>
          <p:nvPr/>
        </p:nvSpPr>
        <p:spPr bwMode="hidden">
          <a:xfrm>
            <a:off x="6242050" y="6269038"/>
            <a:ext cx="2895600" cy="609600"/>
          </a:xfrm>
          <a:custGeom>
            <a:avLst/>
            <a:gdLst>
              <a:gd name="T0" fmla="*/ 2147483646 w 5748"/>
              <a:gd name="T1" fmla="*/ 2147483646 h 246"/>
              <a:gd name="T2" fmla="*/ 0 w 5748"/>
              <a:gd name="T3" fmla="*/ 2147483646 h 246"/>
              <a:gd name="T4" fmla="*/ 0 w 5748"/>
              <a:gd name="T5" fmla="*/ 0 h 246"/>
              <a:gd name="T6" fmla="*/ 2147483646 w 5748"/>
              <a:gd name="T7" fmla="*/ 0 h 246"/>
              <a:gd name="T8" fmla="*/ 2147483646 w 5748"/>
              <a:gd name="T9" fmla="*/ 2147483646 h 246"/>
              <a:gd name="T10" fmla="*/ 2147483646 w 5748"/>
              <a:gd name="T11" fmla="*/ 2147483646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2054" name="Group 6"/>
          <p:cNvGrpSpPr/>
          <p:nvPr/>
        </p:nvGrpSpPr>
        <p:grpSpPr>
          <a:xfrm>
            <a:off x="-1587" y="6034088"/>
            <a:ext cx="7845425" cy="850900"/>
            <a:chOff x="0" y="3792"/>
            <a:chExt cx="4942" cy="536"/>
          </a:xfrm>
        </p:grpSpPr>
        <p:sp>
          <p:nvSpPr>
            <p:cNvPr id="33" name="Freeform 7"/>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2068" name="Group 8"/>
            <p:cNvGrpSpPr/>
            <p:nvPr userDrawn="1"/>
          </p:nvGrpSpPr>
          <p:grpSpPr>
            <a:xfrm>
              <a:off x="2486" y="3792"/>
              <a:ext cx="2456" cy="536"/>
              <a:chOff x="2486" y="3792"/>
              <a:chExt cx="2456" cy="536"/>
            </a:xfrm>
          </p:grpSpPr>
          <p:sp>
            <p:nvSpPr>
              <p:cNvPr id="2069" name="Freeform 9"/>
              <p:cNvSpPr/>
              <p:nvPr/>
            </p:nvSpPr>
            <p:spPr bwMode="ltGray">
              <a:xfrm>
                <a:off x="3948" y="3799"/>
                <a:ext cx="994" cy="529"/>
              </a:xfrm>
              <a:custGeom>
                <a:avLst/>
                <a:gdLst>
                  <a:gd name="T0" fmla="*/ 636 w 994"/>
                  <a:gd name="T1" fmla="*/ 373 h 529"/>
                  <a:gd name="T2" fmla="*/ 495 w 994"/>
                  <a:gd name="T3" fmla="*/ 370 h 529"/>
                  <a:gd name="T4" fmla="*/ 280 w 994"/>
                  <a:gd name="T5" fmla="*/ 249 h 529"/>
                  <a:gd name="T6" fmla="*/ 127 w 994"/>
                  <a:gd name="T7" fmla="*/ 66 h 529"/>
                  <a:gd name="T8" fmla="*/ 0 w 994"/>
                  <a:gd name="T9" fmla="*/ 0 h 529"/>
                  <a:gd name="T10" fmla="*/ 22 w 994"/>
                  <a:gd name="T11" fmla="*/ 26 h 529"/>
                  <a:gd name="T12" fmla="*/ 0 w 994"/>
                  <a:gd name="T13" fmla="*/ 65 h 529"/>
                  <a:gd name="T14" fmla="*/ 30 w 994"/>
                  <a:gd name="T15" fmla="*/ 119 h 529"/>
                  <a:gd name="T16" fmla="*/ 75 w 994"/>
                  <a:gd name="T17" fmla="*/ 243 h 529"/>
                  <a:gd name="T18" fmla="*/ 45 w 994"/>
                  <a:gd name="T19" fmla="*/ 422 h 529"/>
                  <a:gd name="T20" fmla="*/ 200 w 994"/>
                  <a:gd name="T21" fmla="*/ 329 h 529"/>
                  <a:gd name="T22" fmla="*/ 592 w 994"/>
                  <a:gd name="T23" fmla="*/ 527 h 529"/>
                  <a:gd name="T24" fmla="*/ 994 w 994"/>
                  <a:gd name="T25" fmla="*/ 529 h 529"/>
                  <a:gd name="T26" fmla="*/ 828 w 994"/>
                  <a:gd name="T27" fmla="*/ 473 h 529"/>
                  <a:gd name="T28" fmla="*/ 636 w 994"/>
                  <a:gd name="T29" fmla="*/ 373 h 5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70" name="Freeform 10"/>
              <p:cNvSpPr/>
              <p:nvPr/>
            </p:nvSpPr>
            <p:spPr bwMode="ltGray">
              <a:xfrm>
                <a:off x="2677" y="3792"/>
                <a:ext cx="186" cy="395"/>
              </a:xfrm>
              <a:custGeom>
                <a:avLst/>
                <a:gdLst>
                  <a:gd name="T0" fmla="*/ 36 w 186"/>
                  <a:gd name="T1" fmla="*/ 0 h 353"/>
                  <a:gd name="T2" fmla="*/ 54 w 186"/>
                  <a:gd name="T3" fmla="*/ 77 h 353"/>
                  <a:gd name="T4" fmla="*/ 24 w 186"/>
                  <a:gd name="T5" fmla="*/ 131 h 353"/>
                  <a:gd name="T6" fmla="*/ 18 w 186"/>
                  <a:gd name="T7" fmla="*/ 284 h 353"/>
                  <a:gd name="T8" fmla="*/ 42 w 186"/>
                  <a:gd name="T9" fmla="*/ 492 h 353"/>
                  <a:gd name="T10" fmla="*/ 48 w 186"/>
                  <a:gd name="T11" fmla="*/ 697 h 353"/>
                  <a:gd name="T12" fmla="*/ 0 w 186"/>
                  <a:gd name="T13" fmla="*/ 1524 h 353"/>
                  <a:gd name="T14" fmla="*/ 54 w 186"/>
                  <a:gd name="T15" fmla="*/ 1009 h 353"/>
                  <a:gd name="T16" fmla="*/ 84 w 186"/>
                  <a:gd name="T17" fmla="*/ 930 h 353"/>
                  <a:gd name="T18" fmla="*/ 126 w 186"/>
                  <a:gd name="T19" fmla="*/ 545 h 353"/>
                  <a:gd name="T20" fmla="*/ 144 w 186"/>
                  <a:gd name="T21" fmla="*/ 516 h 353"/>
                  <a:gd name="T22" fmla="*/ 144 w 186"/>
                  <a:gd name="T23" fmla="*/ 389 h 353"/>
                  <a:gd name="T24" fmla="*/ 186 w 186"/>
                  <a:gd name="T25" fmla="*/ 284 h 353"/>
                  <a:gd name="T26" fmla="*/ 162 w 186"/>
                  <a:gd name="T27" fmla="*/ 258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71" name="Freeform 11"/>
              <p:cNvSpPr/>
              <p:nvPr/>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72" name="Freeform 12"/>
              <p:cNvSpPr/>
              <p:nvPr/>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27 h 66"/>
                  <a:gd name="T8" fmla="*/ 6 w 155"/>
                  <a:gd name="T9" fmla="*/ 78 h 66"/>
                  <a:gd name="T10" fmla="*/ 0 w 155"/>
                  <a:gd name="T11" fmla="*/ 107 h 66"/>
                  <a:gd name="T12" fmla="*/ 78 w 155"/>
                  <a:gd name="T13" fmla="*/ 262 h 66"/>
                  <a:gd name="T14" fmla="*/ 96 w 155"/>
                  <a:gd name="T15" fmla="*/ 185 h 66"/>
                  <a:gd name="T16" fmla="*/ 155 w 155"/>
                  <a:gd name="T17" fmla="*/ 292 h 66"/>
                  <a:gd name="T18" fmla="*/ 126 w 155"/>
                  <a:gd name="T19" fmla="*/ 107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73" name="Freeform 13"/>
              <p:cNvSpPr/>
              <p:nvPr/>
            </p:nvSpPr>
            <p:spPr bwMode="ltGray">
              <a:xfrm>
                <a:off x="2486" y="3859"/>
                <a:ext cx="42" cy="81"/>
              </a:xfrm>
              <a:custGeom>
                <a:avLst/>
                <a:gdLst>
                  <a:gd name="T0" fmla="*/ 6 w 42"/>
                  <a:gd name="T1" fmla="*/ 169 h 72"/>
                  <a:gd name="T2" fmla="*/ 0 w 42"/>
                  <a:gd name="T3" fmla="*/ 87 h 72"/>
                  <a:gd name="T4" fmla="*/ 12 w 42"/>
                  <a:gd name="T5" fmla="*/ 29 h 72"/>
                  <a:gd name="T6" fmla="*/ 0 w 42"/>
                  <a:gd name="T7" fmla="*/ 29 h 72"/>
                  <a:gd name="T8" fmla="*/ 12 w 42"/>
                  <a:gd name="T9" fmla="*/ 29 h 72"/>
                  <a:gd name="T10" fmla="*/ 24 w 42"/>
                  <a:gd name="T11" fmla="*/ 29 h 72"/>
                  <a:gd name="T12" fmla="*/ 36 w 42"/>
                  <a:gd name="T13" fmla="*/ 29 h 72"/>
                  <a:gd name="T14" fmla="*/ 42 w 42"/>
                  <a:gd name="T15" fmla="*/ 0 h 72"/>
                  <a:gd name="T16" fmla="*/ 30 w 42"/>
                  <a:gd name="T17" fmla="*/ 87 h 72"/>
                  <a:gd name="T18" fmla="*/ 42 w 42"/>
                  <a:gd name="T19" fmla="*/ 226 h 72"/>
                  <a:gd name="T20" fmla="*/ 12 w 42"/>
                  <a:gd name="T21" fmla="*/ 331 h 72"/>
                  <a:gd name="T22" fmla="*/ 6 w 42"/>
                  <a:gd name="T23" fmla="*/ 169 h 72"/>
                  <a:gd name="T24" fmla="*/ 6 w 42"/>
                  <a:gd name="T25" fmla="*/ 169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35" name="Freeform 14"/>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grpSp>
        <p:nvGrpSpPr>
          <p:cNvPr id="2055" name="Group 15"/>
          <p:cNvGrpSpPr/>
          <p:nvPr/>
        </p:nvGrpSpPr>
        <p:grpSpPr>
          <a:xfrm>
            <a:off x="627063" y="6021388"/>
            <a:ext cx="5684837" cy="849312"/>
            <a:chOff x="395" y="3793"/>
            <a:chExt cx="3581" cy="535"/>
          </a:xfrm>
        </p:grpSpPr>
        <p:sp>
          <p:nvSpPr>
            <p:cNvPr id="2060" name="Freeform 16"/>
            <p:cNvSpPr/>
            <p:nvPr/>
          </p:nvSpPr>
          <p:spPr bwMode="auto">
            <a:xfrm>
              <a:off x="1196" y="3793"/>
              <a:ext cx="365" cy="291"/>
            </a:xfrm>
            <a:custGeom>
              <a:avLst/>
              <a:gdLst>
                <a:gd name="T0" fmla="*/ 24 w 365"/>
                <a:gd name="T1" fmla="*/ 24 h 287"/>
                <a:gd name="T2" fmla="*/ 0 w 365"/>
                <a:gd name="T3" fmla="*/ 73 h 287"/>
                <a:gd name="T4" fmla="*/ 66 w 365"/>
                <a:gd name="T5" fmla="*/ 134 h 287"/>
                <a:gd name="T6" fmla="*/ 143 w 365"/>
                <a:gd name="T7" fmla="*/ 219 h 287"/>
                <a:gd name="T8" fmla="*/ 191 w 365"/>
                <a:gd name="T9" fmla="*/ 201 h 287"/>
                <a:gd name="T10" fmla="*/ 341 w 365"/>
                <a:gd name="T11" fmla="*/ 343 h 287"/>
                <a:gd name="T12" fmla="*/ 305 w 365"/>
                <a:gd name="T13" fmla="*/ 210 h 287"/>
                <a:gd name="T14" fmla="*/ 365 w 365"/>
                <a:gd name="T15" fmla="*/ 158 h 287"/>
                <a:gd name="T16" fmla="*/ 359 w 365"/>
                <a:gd name="T17" fmla="*/ 152 h 287"/>
                <a:gd name="T18" fmla="*/ 335 w 365"/>
                <a:gd name="T19" fmla="*/ 140 h 287"/>
                <a:gd name="T20" fmla="*/ 299 w 365"/>
                <a:gd name="T21" fmla="*/ 103 h 287"/>
                <a:gd name="T22" fmla="*/ 257 w 365"/>
                <a:gd name="T23" fmla="*/ 85 h 287"/>
                <a:gd name="T24" fmla="*/ 215 w 365"/>
                <a:gd name="T25" fmla="*/ 67 h 287"/>
                <a:gd name="T26" fmla="*/ 173 w 365"/>
                <a:gd name="T27" fmla="*/ 49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61" name="Freeform 17"/>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62" name="Freeform 18"/>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43 h 60"/>
                <a:gd name="T16" fmla="*/ 65 w 71"/>
                <a:gd name="T17" fmla="*/ 55 h 60"/>
                <a:gd name="T18" fmla="*/ 71 w 71"/>
                <a:gd name="T19" fmla="*/ 67 h 60"/>
                <a:gd name="T20" fmla="*/ 71 w 71"/>
                <a:gd name="T21" fmla="*/ 73 h 60"/>
                <a:gd name="T22" fmla="*/ 59 w 71"/>
                <a:gd name="T23" fmla="*/ 67 h 60"/>
                <a:gd name="T24" fmla="*/ 47 w 71"/>
                <a:gd name="T25" fmla="*/ 55 h 60"/>
                <a:gd name="T26" fmla="*/ 23 w 71"/>
                <a:gd name="T27" fmla="*/ 43 h 60"/>
                <a:gd name="T28" fmla="*/ 23 w 71"/>
                <a:gd name="T29" fmla="*/ 49 h 60"/>
                <a:gd name="T30" fmla="*/ 18 w 71"/>
                <a:gd name="T31" fmla="*/ 55 h 60"/>
                <a:gd name="T32" fmla="*/ 12 w 71"/>
                <a:gd name="T33" fmla="*/ 61 h 60"/>
                <a:gd name="T34" fmla="*/ 6 w 71"/>
                <a:gd name="T35" fmla="*/ 61 h 60"/>
                <a:gd name="T36" fmla="*/ 6 w 71"/>
                <a:gd name="T37" fmla="*/ 61 h 60"/>
                <a:gd name="T38" fmla="*/ 6 w 71"/>
                <a:gd name="T39" fmla="*/ 49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63" name="Freeform 19"/>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67 h 162"/>
                <a:gd name="T10" fmla="*/ 96 w 161"/>
                <a:gd name="T11" fmla="*/ 73 h 162"/>
                <a:gd name="T12" fmla="*/ 102 w 161"/>
                <a:gd name="T13" fmla="*/ 85 h 162"/>
                <a:gd name="T14" fmla="*/ 108 w 161"/>
                <a:gd name="T15" fmla="*/ 97 h 162"/>
                <a:gd name="T16" fmla="*/ 120 w 161"/>
                <a:gd name="T17" fmla="*/ 109 h 162"/>
                <a:gd name="T18" fmla="*/ 143 w 161"/>
                <a:gd name="T19" fmla="*/ 132 h 162"/>
                <a:gd name="T20" fmla="*/ 155 w 161"/>
                <a:gd name="T21" fmla="*/ 164 h 162"/>
                <a:gd name="T22" fmla="*/ 161 w 161"/>
                <a:gd name="T23" fmla="*/ 182 h 162"/>
                <a:gd name="T24" fmla="*/ 161 w 161"/>
                <a:gd name="T25" fmla="*/ 188 h 162"/>
                <a:gd name="T26" fmla="*/ 96 w 161"/>
                <a:gd name="T27" fmla="*/ 115 h 162"/>
                <a:gd name="T28" fmla="*/ 30 w 161"/>
                <a:gd name="T29" fmla="*/ 67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64" name="Freeform 20"/>
            <p:cNvSpPr/>
            <p:nvPr/>
          </p:nvSpPr>
          <p:spPr bwMode="auto">
            <a:xfrm>
              <a:off x="706" y="3854"/>
              <a:ext cx="59" cy="61"/>
            </a:xfrm>
            <a:custGeom>
              <a:avLst/>
              <a:gdLst>
                <a:gd name="T0" fmla="*/ 59 w 59"/>
                <a:gd name="T1" fmla="*/ 6 h 60"/>
                <a:gd name="T2" fmla="*/ 41 w 59"/>
                <a:gd name="T3" fmla="*/ 43 h 60"/>
                <a:gd name="T4" fmla="*/ 41 w 59"/>
                <a:gd name="T5" fmla="*/ 49 h 60"/>
                <a:gd name="T6" fmla="*/ 47 w 59"/>
                <a:gd name="T7" fmla="*/ 55 h 60"/>
                <a:gd name="T8" fmla="*/ 53 w 59"/>
                <a:gd name="T9" fmla="*/ 67 h 60"/>
                <a:gd name="T10" fmla="*/ 53 w 59"/>
                <a:gd name="T11" fmla="*/ 73 h 60"/>
                <a:gd name="T12" fmla="*/ 47 w 59"/>
                <a:gd name="T13" fmla="*/ 67 h 60"/>
                <a:gd name="T14" fmla="*/ 35 w 59"/>
                <a:gd name="T15" fmla="*/ 61 h 60"/>
                <a:gd name="T16" fmla="*/ 23 w 59"/>
                <a:gd name="T17" fmla="*/ 49 h 60"/>
                <a:gd name="T18" fmla="*/ 17 w 59"/>
                <a:gd name="T19" fmla="*/ 43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2065" name="Freeform 21"/>
            <p:cNvSpPr/>
            <p:nvPr/>
          </p:nvSpPr>
          <p:spPr bwMode="auto">
            <a:xfrm>
              <a:off x="395" y="3811"/>
              <a:ext cx="245" cy="207"/>
            </a:xfrm>
            <a:custGeom>
              <a:avLst/>
              <a:gdLst>
                <a:gd name="T0" fmla="*/ 233 w 245"/>
                <a:gd name="T1" fmla="*/ 49 h 204"/>
                <a:gd name="T2" fmla="*/ 245 w 245"/>
                <a:gd name="T3" fmla="*/ 55 h 204"/>
                <a:gd name="T4" fmla="*/ 209 w 245"/>
                <a:gd name="T5" fmla="*/ 97 h 204"/>
                <a:gd name="T6" fmla="*/ 143 w 245"/>
                <a:gd name="T7" fmla="*/ 158 h 204"/>
                <a:gd name="T8" fmla="*/ 167 w 245"/>
                <a:gd name="T9" fmla="*/ 188 h 204"/>
                <a:gd name="T10" fmla="*/ 179 w 245"/>
                <a:gd name="T11" fmla="*/ 244 h 204"/>
                <a:gd name="T12" fmla="*/ 77 w 245"/>
                <a:gd name="T13" fmla="*/ 158 h 204"/>
                <a:gd name="T14" fmla="*/ 47 w 245"/>
                <a:gd name="T15" fmla="*/ 97 h 204"/>
                <a:gd name="T16" fmla="*/ 89 w 245"/>
                <a:gd name="T17" fmla="*/ 79 h 204"/>
                <a:gd name="T18" fmla="*/ 59 w 245"/>
                <a:gd name="T19" fmla="*/ 49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49 h 204"/>
                <a:gd name="T50" fmla="*/ 233 w 245"/>
                <a:gd name="T51" fmla="*/ 49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2056" name="Rectangle 22"/>
          <p:cNvSpPr>
            <a:spLocks noGrp="1"/>
          </p:cNvSpPr>
          <p:nvPr>
            <p:ph type="title"/>
          </p:nvPr>
        </p:nvSpPr>
        <p:spPr>
          <a:xfrm>
            <a:off x="457200" y="228600"/>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2057" name="Rectangle 23"/>
          <p:cNvSpPr>
            <a:spLocks noGrp="1"/>
          </p:cNvSpPr>
          <p:nvPr>
            <p:ph type="body"/>
          </p:nvPr>
        </p:nvSpPr>
        <p:spPr>
          <a:xfrm>
            <a:off x="457200" y="1600200"/>
            <a:ext cx="8229600" cy="4495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9" name="Rectangle 24"/>
          <p:cNvSpPr>
            <a:spLocks noGrp="1" noChangeArrowheads="1"/>
          </p:cNvSpPr>
          <p:nvPr>
            <p:ph type="dt" sz="quarter"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eaLnBrk="1" hangingPunct="1">
              <a:defRPr sz="1200">
                <a:solidFill>
                  <a:schemeClr val="tx1"/>
                </a:solidFill>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0" name="Rectangle 25"/>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lstStyle>
            <a:lvl1pPr algn="r">
              <a:defRPr sz="1200">
                <a:solidFill>
                  <a:schemeClr val="tx1"/>
                </a:solidFill>
              </a:defRPr>
            </a:lvl1pPr>
          </a:lstStyle>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sp>
        <p:nvSpPr>
          <p:cNvPr id="51" name="Rectangle 26"/>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lgn="ctr" eaLnBrk="1" hangingPunct="1">
              <a:defRPr sz="1200">
                <a:solidFill>
                  <a:schemeClr val="tx1"/>
                </a:solidFill>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graphicFrame>
        <p:nvGraphicFramePr>
          <p:cNvPr id="2050" name="Object 27"/>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spid="_x0000_s3078" name="" r:id="rId13" imgW="13004800" imgH="9753600" progId="">
                  <p:embed/>
                </p:oleObj>
              </mc:Choice>
              <mc:Fallback>
                <p:oleObj name="" r:id="rId13" imgW="13004800" imgH="9753600" progId="">
                  <p:embed/>
                  <p:pic>
                    <p:nvPicPr>
                      <p:cNvPr id="0" name="图片 3077"/>
                      <p:cNvPicPr/>
                      <p:nvPr/>
                    </p:nvPicPr>
                    <p:blipFill>
                      <a:blip r:embed="rId14"/>
                      <a:stretch>
                        <a:fillRect/>
                      </a:stretch>
                    </p:blipFill>
                    <p:spPr>
                      <a:xfrm>
                        <a:off x="0" y="0"/>
                        <a:ext cx="9144000" cy="6858000"/>
                      </a:xfrm>
                      <a:prstGeom prst="rect">
                        <a:avLst/>
                      </a:prstGeom>
                      <a:noFill/>
                      <a:ln w="38100">
                        <a:noFill/>
                        <a:miter/>
                      </a:ln>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grpSp>
        <p:nvGrpSpPr>
          <p:cNvPr id="3076" name="Group 2"/>
          <p:cNvGrpSpPr/>
          <p:nvPr/>
        </p:nvGrpSpPr>
        <p:grpSpPr>
          <a:xfrm>
            <a:off x="0" y="0"/>
            <a:ext cx="9144000" cy="6858000"/>
            <a:chOff x="0" y="0"/>
            <a:chExt cx="5760" cy="4320"/>
          </a:xfrm>
        </p:grpSpPr>
        <p:sp>
          <p:nvSpPr>
            <p:cNvPr id="3098" name="Freeform 3"/>
            <p:cNvSpPr/>
            <p:nvPr/>
          </p:nvSpPr>
          <p:spPr bwMode="hidden">
            <a:xfrm>
              <a:off x="0" y="3072"/>
              <a:ext cx="5760" cy="1248"/>
            </a:xfrm>
            <a:custGeom>
              <a:avLst/>
              <a:gdLst>
                <a:gd name="T0" fmla="*/ 3344 w 6027"/>
                <a:gd name="T1" fmla="*/ 1 h 2296"/>
                <a:gd name="T2" fmla="*/ 0 w 6027"/>
                <a:gd name="T3" fmla="*/ 1 h 2296"/>
                <a:gd name="T4" fmla="*/ 0 w 6027"/>
                <a:gd name="T5" fmla="*/ 0 h 2296"/>
                <a:gd name="T6" fmla="*/ 3344 w 6027"/>
                <a:gd name="T7" fmla="*/ 0 h 2296"/>
                <a:gd name="T8" fmla="*/ 3344 w 6027"/>
                <a:gd name="T9" fmla="*/ 1 h 2296"/>
                <a:gd name="T10" fmla="*/ 3344 w 6027"/>
                <a:gd name="T11" fmla="*/ 1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7172"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3075" name="Freeform 5"/>
          <p:cNvSpPr/>
          <p:nvPr/>
        </p:nvSpPr>
        <p:spPr bwMode="hidden">
          <a:xfrm>
            <a:off x="6248400" y="6262688"/>
            <a:ext cx="2895600" cy="609600"/>
          </a:xfrm>
          <a:custGeom>
            <a:avLst/>
            <a:gdLst>
              <a:gd name="T0" fmla="*/ 2147483646 w 5748"/>
              <a:gd name="T1" fmla="*/ 2147483646 h 246"/>
              <a:gd name="T2" fmla="*/ 0 w 5748"/>
              <a:gd name="T3" fmla="*/ 2147483646 h 246"/>
              <a:gd name="T4" fmla="*/ 0 w 5748"/>
              <a:gd name="T5" fmla="*/ 0 h 246"/>
              <a:gd name="T6" fmla="*/ 2147483646 w 5748"/>
              <a:gd name="T7" fmla="*/ 0 h 246"/>
              <a:gd name="T8" fmla="*/ 2147483646 w 5748"/>
              <a:gd name="T9" fmla="*/ 2147483646 h 246"/>
              <a:gd name="T10" fmla="*/ 2147483646 w 5748"/>
              <a:gd name="T11" fmla="*/ 2147483646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3078" name="Group 6"/>
          <p:cNvGrpSpPr/>
          <p:nvPr/>
        </p:nvGrpSpPr>
        <p:grpSpPr>
          <a:xfrm>
            <a:off x="0" y="6019800"/>
            <a:ext cx="7848600" cy="857250"/>
            <a:chOff x="0" y="3792"/>
            <a:chExt cx="4944" cy="540"/>
          </a:xfrm>
        </p:grpSpPr>
        <p:sp>
          <p:nvSpPr>
            <p:cNvPr id="7175" name="Freeform 7"/>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3092" name="Group 8"/>
            <p:cNvGrpSpPr/>
            <p:nvPr userDrawn="1"/>
          </p:nvGrpSpPr>
          <p:grpSpPr>
            <a:xfrm>
              <a:off x="2486" y="3792"/>
              <a:ext cx="2458" cy="540"/>
              <a:chOff x="2486" y="3792"/>
              <a:chExt cx="2458" cy="540"/>
            </a:xfrm>
          </p:grpSpPr>
          <p:sp>
            <p:nvSpPr>
              <p:cNvPr id="3093" name="Freeform 9"/>
              <p:cNvSpPr/>
              <p:nvPr/>
            </p:nvSpPr>
            <p:spPr bwMode="ltGray">
              <a:xfrm>
                <a:off x="3948" y="3799"/>
                <a:ext cx="996" cy="533"/>
              </a:xfrm>
              <a:custGeom>
                <a:avLst/>
                <a:gdLst>
                  <a:gd name="T0" fmla="*/ 636 w 996"/>
                  <a:gd name="T1" fmla="*/ 373 h 533"/>
                  <a:gd name="T2" fmla="*/ 495 w 996"/>
                  <a:gd name="T3" fmla="*/ 370 h 533"/>
                  <a:gd name="T4" fmla="*/ 280 w 996"/>
                  <a:gd name="T5" fmla="*/ 249 h 533"/>
                  <a:gd name="T6" fmla="*/ 127 w 996"/>
                  <a:gd name="T7" fmla="*/ 66 h 533"/>
                  <a:gd name="T8" fmla="*/ 0 w 996"/>
                  <a:gd name="T9" fmla="*/ 0 h 533"/>
                  <a:gd name="T10" fmla="*/ 22 w 996"/>
                  <a:gd name="T11" fmla="*/ 26 h 533"/>
                  <a:gd name="T12" fmla="*/ 0 w 996"/>
                  <a:gd name="T13" fmla="*/ 65 h 533"/>
                  <a:gd name="T14" fmla="*/ 30 w 996"/>
                  <a:gd name="T15" fmla="*/ 119 h 533"/>
                  <a:gd name="T16" fmla="*/ 75 w 996"/>
                  <a:gd name="T17" fmla="*/ 243 h 533"/>
                  <a:gd name="T18" fmla="*/ 45 w 996"/>
                  <a:gd name="T19" fmla="*/ 422 h 533"/>
                  <a:gd name="T20" fmla="*/ 200 w 996"/>
                  <a:gd name="T21" fmla="*/ 329 h 533"/>
                  <a:gd name="T22" fmla="*/ 612 w 996"/>
                  <a:gd name="T23" fmla="*/ 533 h 533"/>
                  <a:gd name="T24" fmla="*/ 996 w 996"/>
                  <a:gd name="T25" fmla="*/ 529 h 533"/>
                  <a:gd name="T26" fmla="*/ 828 w 996"/>
                  <a:gd name="T27" fmla="*/ 473 h 533"/>
                  <a:gd name="T28" fmla="*/ 636 w 996"/>
                  <a:gd name="T29" fmla="*/ 373 h 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94" name="Freeform 10"/>
              <p:cNvSpPr/>
              <p:nvPr/>
            </p:nvSpPr>
            <p:spPr bwMode="ltGray">
              <a:xfrm>
                <a:off x="2677" y="3792"/>
                <a:ext cx="186" cy="395"/>
              </a:xfrm>
              <a:custGeom>
                <a:avLst/>
                <a:gdLst>
                  <a:gd name="T0" fmla="*/ 36 w 186"/>
                  <a:gd name="T1" fmla="*/ 0 h 353"/>
                  <a:gd name="T2" fmla="*/ 54 w 186"/>
                  <a:gd name="T3" fmla="*/ 77 h 353"/>
                  <a:gd name="T4" fmla="*/ 24 w 186"/>
                  <a:gd name="T5" fmla="*/ 131 h 353"/>
                  <a:gd name="T6" fmla="*/ 18 w 186"/>
                  <a:gd name="T7" fmla="*/ 284 h 353"/>
                  <a:gd name="T8" fmla="*/ 42 w 186"/>
                  <a:gd name="T9" fmla="*/ 492 h 353"/>
                  <a:gd name="T10" fmla="*/ 48 w 186"/>
                  <a:gd name="T11" fmla="*/ 697 h 353"/>
                  <a:gd name="T12" fmla="*/ 0 w 186"/>
                  <a:gd name="T13" fmla="*/ 1524 h 353"/>
                  <a:gd name="T14" fmla="*/ 54 w 186"/>
                  <a:gd name="T15" fmla="*/ 1009 h 353"/>
                  <a:gd name="T16" fmla="*/ 84 w 186"/>
                  <a:gd name="T17" fmla="*/ 930 h 353"/>
                  <a:gd name="T18" fmla="*/ 126 w 186"/>
                  <a:gd name="T19" fmla="*/ 545 h 353"/>
                  <a:gd name="T20" fmla="*/ 144 w 186"/>
                  <a:gd name="T21" fmla="*/ 516 h 353"/>
                  <a:gd name="T22" fmla="*/ 144 w 186"/>
                  <a:gd name="T23" fmla="*/ 389 h 353"/>
                  <a:gd name="T24" fmla="*/ 186 w 186"/>
                  <a:gd name="T25" fmla="*/ 284 h 353"/>
                  <a:gd name="T26" fmla="*/ 162 w 186"/>
                  <a:gd name="T27" fmla="*/ 258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95" name="Freeform 11"/>
              <p:cNvSpPr/>
              <p:nvPr/>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96" name="Freeform 12"/>
              <p:cNvSpPr/>
              <p:nvPr/>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27 h 66"/>
                  <a:gd name="T8" fmla="*/ 6 w 155"/>
                  <a:gd name="T9" fmla="*/ 78 h 66"/>
                  <a:gd name="T10" fmla="*/ 0 w 155"/>
                  <a:gd name="T11" fmla="*/ 107 h 66"/>
                  <a:gd name="T12" fmla="*/ 78 w 155"/>
                  <a:gd name="T13" fmla="*/ 262 h 66"/>
                  <a:gd name="T14" fmla="*/ 96 w 155"/>
                  <a:gd name="T15" fmla="*/ 185 h 66"/>
                  <a:gd name="T16" fmla="*/ 155 w 155"/>
                  <a:gd name="T17" fmla="*/ 292 h 66"/>
                  <a:gd name="T18" fmla="*/ 126 w 155"/>
                  <a:gd name="T19" fmla="*/ 107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97" name="Freeform 13"/>
              <p:cNvSpPr/>
              <p:nvPr/>
            </p:nvSpPr>
            <p:spPr bwMode="ltGray">
              <a:xfrm>
                <a:off x="2486" y="3859"/>
                <a:ext cx="42" cy="81"/>
              </a:xfrm>
              <a:custGeom>
                <a:avLst/>
                <a:gdLst>
                  <a:gd name="T0" fmla="*/ 6 w 42"/>
                  <a:gd name="T1" fmla="*/ 169 h 72"/>
                  <a:gd name="T2" fmla="*/ 0 w 42"/>
                  <a:gd name="T3" fmla="*/ 87 h 72"/>
                  <a:gd name="T4" fmla="*/ 12 w 42"/>
                  <a:gd name="T5" fmla="*/ 29 h 72"/>
                  <a:gd name="T6" fmla="*/ 0 w 42"/>
                  <a:gd name="T7" fmla="*/ 29 h 72"/>
                  <a:gd name="T8" fmla="*/ 12 w 42"/>
                  <a:gd name="T9" fmla="*/ 29 h 72"/>
                  <a:gd name="T10" fmla="*/ 24 w 42"/>
                  <a:gd name="T11" fmla="*/ 29 h 72"/>
                  <a:gd name="T12" fmla="*/ 36 w 42"/>
                  <a:gd name="T13" fmla="*/ 29 h 72"/>
                  <a:gd name="T14" fmla="*/ 42 w 42"/>
                  <a:gd name="T15" fmla="*/ 0 h 72"/>
                  <a:gd name="T16" fmla="*/ 30 w 42"/>
                  <a:gd name="T17" fmla="*/ 87 h 72"/>
                  <a:gd name="T18" fmla="*/ 42 w 42"/>
                  <a:gd name="T19" fmla="*/ 226 h 72"/>
                  <a:gd name="T20" fmla="*/ 12 w 42"/>
                  <a:gd name="T21" fmla="*/ 331 h 72"/>
                  <a:gd name="T22" fmla="*/ 6 w 42"/>
                  <a:gd name="T23" fmla="*/ 169 h 72"/>
                  <a:gd name="T24" fmla="*/ 6 w 42"/>
                  <a:gd name="T25" fmla="*/ 169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7182" name="Freeform 14"/>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grpSp>
        <p:nvGrpSpPr>
          <p:cNvPr id="3079" name="Group 15"/>
          <p:cNvGrpSpPr/>
          <p:nvPr/>
        </p:nvGrpSpPr>
        <p:grpSpPr>
          <a:xfrm>
            <a:off x="627063" y="6021388"/>
            <a:ext cx="5684837" cy="849312"/>
            <a:chOff x="395" y="3793"/>
            <a:chExt cx="3581" cy="535"/>
          </a:xfrm>
        </p:grpSpPr>
        <p:sp>
          <p:nvSpPr>
            <p:cNvPr id="3084" name="Freeform 16"/>
            <p:cNvSpPr/>
            <p:nvPr/>
          </p:nvSpPr>
          <p:spPr bwMode="auto">
            <a:xfrm>
              <a:off x="1196" y="3793"/>
              <a:ext cx="365" cy="291"/>
            </a:xfrm>
            <a:custGeom>
              <a:avLst/>
              <a:gdLst>
                <a:gd name="T0" fmla="*/ 24 w 365"/>
                <a:gd name="T1" fmla="*/ 24 h 287"/>
                <a:gd name="T2" fmla="*/ 0 w 365"/>
                <a:gd name="T3" fmla="*/ 73 h 287"/>
                <a:gd name="T4" fmla="*/ 66 w 365"/>
                <a:gd name="T5" fmla="*/ 134 h 287"/>
                <a:gd name="T6" fmla="*/ 143 w 365"/>
                <a:gd name="T7" fmla="*/ 219 h 287"/>
                <a:gd name="T8" fmla="*/ 191 w 365"/>
                <a:gd name="T9" fmla="*/ 201 h 287"/>
                <a:gd name="T10" fmla="*/ 341 w 365"/>
                <a:gd name="T11" fmla="*/ 343 h 287"/>
                <a:gd name="T12" fmla="*/ 305 w 365"/>
                <a:gd name="T13" fmla="*/ 210 h 287"/>
                <a:gd name="T14" fmla="*/ 365 w 365"/>
                <a:gd name="T15" fmla="*/ 158 h 287"/>
                <a:gd name="T16" fmla="*/ 359 w 365"/>
                <a:gd name="T17" fmla="*/ 152 h 287"/>
                <a:gd name="T18" fmla="*/ 335 w 365"/>
                <a:gd name="T19" fmla="*/ 140 h 287"/>
                <a:gd name="T20" fmla="*/ 299 w 365"/>
                <a:gd name="T21" fmla="*/ 103 h 287"/>
                <a:gd name="T22" fmla="*/ 257 w 365"/>
                <a:gd name="T23" fmla="*/ 85 h 287"/>
                <a:gd name="T24" fmla="*/ 215 w 365"/>
                <a:gd name="T25" fmla="*/ 67 h 287"/>
                <a:gd name="T26" fmla="*/ 173 w 365"/>
                <a:gd name="T27" fmla="*/ 49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85" name="Freeform 17"/>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86" name="Freeform 18"/>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43 h 60"/>
                <a:gd name="T16" fmla="*/ 65 w 71"/>
                <a:gd name="T17" fmla="*/ 55 h 60"/>
                <a:gd name="T18" fmla="*/ 71 w 71"/>
                <a:gd name="T19" fmla="*/ 67 h 60"/>
                <a:gd name="T20" fmla="*/ 71 w 71"/>
                <a:gd name="T21" fmla="*/ 73 h 60"/>
                <a:gd name="T22" fmla="*/ 59 w 71"/>
                <a:gd name="T23" fmla="*/ 67 h 60"/>
                <a:gd name="T24" fmla="*/ 47 w 71"/>
                <a:gd name="T25" fmla="*/ 55 h 60"/>
                <a:gd name="T26" fmla="*/ 23 w 71"/>
                <a:gd name="T27" fmla="*/ 43 h 60"/>
                <a:gd name="T28" fmla="*/ 23 w 71"/>
                <a:gd name="T29" fmla="*/ 49 h 60"/>
                <a:gd name="T30" fmla="*/ 18 w 71"/>
                <a:gd name="T31" fmla="*/ 55 h 60"/>
                <a:gd name="T32" fmla="*/ 12 w 71"/>
                <a:gd name="T33" fmla="*/ 61 h 60"/>
                <a:gd name="T34" fmla="*/ 6 w 71"/>
                <a:gd name="T35" fmla="*/ 61 h 60"/>
                <a:gd name="T36" fmla="*/ 6 w 71"/>
                <a:gd name="T37" fmla="*/ 61 h 60"/>
                <a:gd name="T38" fmla="*/ 6 w 71"/>
                <a:gd name="T39" fmla="*/ 49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87" name="Freeform 19"/>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67 h 162"/>
                <a:gd name="T10" fmla="*/ 96 w 161"/>
                <a:gd name="T11" fmla="*/ 73 h 162"/>
                <a:gd name="T12" fmla="*/ 102 w 161"/>
                <a:gd name="T13" fmla="*/ 85 h 162"/>
                <a:gd name="T14" fmla="*/ 108 w 161"/>
                <a:gd name="T15" fmla="*/ 97 h 162"/>
                <a:gd name="T16" fmla="*/ 120 w 161"/>
                <a:gd name="T17" fmla="*/ 109 h 162"/>
                <a:gd name="T18" fmla="*/ 143 w 161"/>
                <a:gd name="T19" fmla="*/ 132 h 162"/>
                <a:gd name="T20" fmla="*/ 155 w 161"/>
                <a:gd name="T21" fmla="*/ 164 h 162"/>
                <a:gd name="T22" fmla="*/ 161 w 161"/>
                <a:gd name="T23" fmla="*/ 182 h 162"/>
                <a:gd name="T24" fmla="*/ 161 w 161"/>
                <a:gd name="T25" fmla="*/ 188 h 162"/>
                <a:gd name="T26" fmla="*/ 96 w 161"/>
                <a:gd name="T27" fmla="*/ 115 h 162"/>
                <a:gd name="T28" fmla="*/ 30 w 161"/>
                <a:gd name="T29" fmla="*/ 67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88" name="Freeform 20"/>
            <p:cNvSpPr/>
            <p:nvPr/>
          </p:nvSpPr>
          <p:spPr bwMode="auto">
            <a:xfrm>
              <a:off x="706" y="3854"/>
              <a:ext cx="59" cy="61"/>
            </a:xfrm>
            <a:custGeom>
              <a:avLst/>
              <a:gdLst>
                <a:gd name="T0" fmla="*/ 59 w 59"/>
                <a:gd name="T1" fmla="*/ 6 h 60"/>
                <a:gd name="T2" fmla="*/ 41 w 59"/>
                <a:gd name="T3" fmla="*/ 43 h 60"/>
                <a:gd name="T4" fmla="*/ 41 w 59"/>
                <a:gd name="T5" fmla="*/ 49 h 60"/>
                <a:gd name="T6" fmla="*/ 47 w 59"/>
                <a:gd name="T7" fmla="*/ 55 h 60"/>
                <a:gd name="T8" fmla="*/ 53 w 59"/>
                <a:gd name="T9" fmla="*/ 67 h 60"/>
                <a:gd name="T10" fmla="*/ 53 w 59"/>
                <a:gd name="T11" fmla="*/ 73 h 60"/>
                <a:gd name="T12" fmla="*/ 47 w 59"/>
                <a:gd name="T13" fmla="*/ 67 h 60"/>
                <a:gd name="T14" fmla="*/ 35 w 59"/>
                <a:gd name="T15" fmla="*/ 61 h 60"/>
                <a:gd name="T16" fmla="*/ 23 w 59"/>
                <a:gd name="T17" fmla="*/ 49 h 60"/>
                <a:gd name="T18" fmla="*/ 17 w 59"/>
                <a:gd name="T19" fmla="*/ 43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089" name="Freeform 21"/>
            <p:cNvSpPr/>
            <p:nvPr/>
          </p:nvSpPr>
          <p:spPr bwMode="auto">
            <a:xfrm>
              <a:off x="395" y="3811"/>
              <a:ext cx="245" cy="207"/>
            </a:xfrm>
            <a:custGeom>
              <a:avLst/>
              <a:gdLst>
                <a:gd name="T0" fmla="*/ 233 w 245"/>
                <a:gd name="T1" fmla="*/ 49 h 204"/>
                <a:gd name="T2" fmla="*/ 245 w 245"/>
                <a:gd name="T3" fmla="*/ 55 h 204"/>
                <a:gd name="T4" fmla="*/ 209 w 245"/>
                <a:gd name="T5" fmla="*/ 97 h 204"/>
                <a:gd name="T6" fmla="*/ 143 w 245"/>
                <a:gd name="T7" fmla="*/ 158 h 204"/>
                <a:gd name="T8" fmla="*/ 167 w 245"/>
                <a:gd name="T9" fmla="*/ 188 h 204"/>
                <a:gd name="T10" fmla="*/ 179 w 245"/>
                <a:gd name="T11" fmla="*/ 244 h 204"/>
                <a:gd name="T12" fmla="*/ 77 w 245"/>
                <a:gd name="T13" fmla="*/ 158 h 204"/>
                <a:gd name="T14" fmla="*/ 47 w 245"/>
                <a:gd name="T15" fmla="*/ 97 h 204"/>
                <a:gd name="T16" fmla="*/ 89 w 245"/>
                <a:gd name="T17" fmla="*/ 79 h 204"/>
                <a:gd name="T18" fmla="*/ 59 w 245"/>
                <a:gd name="T19" fmla="*/ 49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49 h 204"/>
                <a:gd name="T50" fmla="*/ 233 w 245"/>
                <a:gd name="T51" fmla="*/ 49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3080" name="Rectangle 22"/>
          <p:cNvSpPr>
            <a:spLocks noGrp="1"/>
          </p:cNvSpPr>
          <p:nvPr>
            <p:ph type="title"/>
          </p:nvPr>
        </p:nvSpPr>
        <p:spPr>
          <a:xfrm>
            <a:off x="457200" y="228600"/>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081" name="Rectangle 23"/>
          <p:cNvSpPr>
            <a:spLocks noGrp="1"/>
          </p:cNvSpPr>
          <p:nvPr>
            <p:ph type="body"/>
          </p:nvPr>
        </p:nvSpPr>
        <p:spPr>
          <a:xfrm>
            <a:off x="457200" y="1600200"/>
            <a:ext cx="8229600" cy="4495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192"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3" name="Rectangle 2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solidFill>
                  <a:schemeClr val="tx1"/>
                </a:solidFill>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4"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defRPr>
            </a:lvl1pPr>
          </a:lstStyle>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graphicFrame>
        <p:nvGraphicFramePr>
          <p:cNvPr id="3074" name="Object 27"/>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3077" name="" r:id="rId13" imgW="13004800" imgH="9753600" progId="">
                  <p:embed/>
                </p:oleObj>
              </mc:Choice>
              <mc:Fallback>
                <p:oleObj name="" r:id="rId13" imgW="13004800" imgH="9753600" progId="">
                  <p:embed/>
                  <p:pic>
                    <p:nvPicPr>
                      <p:cNvPr id="0" name="图片 3076"/>
                      <p:cNvPicPr/>
                      <p:nvPr/>
                    </p:nvPicPr>
                    <p:blipFill>
                      <a:blip r:embed="rId14"/>
                      <a:stretch>
                        <a:fillRect/>
                      </a:stretch>
                    </p:blipFill>
                    <p:spPr>
                      <a:xfrm>
                        <a:off x="107950" y="26988"/>
                        <a:ext cx="9144000" cy="6831012"/>
                      </a:xfrm>
                      <a:prstGeom prst="rect">
                        <a:avLst/>
                      </a:prstGeom>
                      <a:noFill/>
                      <a:ln w="38100">
                        <a:noFill/>
                        <a:miter/>
                      </a:ln>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a:stretch>
            <a:fillRect/>
          </a:stretch>
        </a:blipFill>
        <a:effectLst/>
      </p:bgPr>
    </p:bg>
    <p:spTree>
      <p:nvGrpSpPr>
        <p:cNvPr id="1" name=""/>
        <p:cNvGrpSpPr/>
        <p:nvPr/>
      </p:nvGrpSpPr>
      <p:grpSpPr/>
      <p:grpSp>
        <p:nvGrpSpPr>
          <p:cNvPr id="1028" name="Group 2"/>
          <p:cNvGrpSpPr/>
          <p:nvPr/>
        </p:nvGrpSpPr>
        <p:grpSpPr>
          <a:xfrm>
            <a:off x="0" y="0"/>
            <a:ext cx="9144000" cy="6858000"/>
            <a:chOff x="0" y="0"/>
            <a:chExt cx="5760" cy="4320"/>
          </a:xfrm>
        </p:grpSpPr>
        <p:sp>
          <p:nvSpPr>
            <p:cNvPr id="1050" name="Freeform 3"/>
            <p:cNvSpPr/>
            <p:nvPr/>
          </p:nvSpPr>
          <p:spPr bwMode="hidden">
            <a:xfrm>
              <a:off x="0" y="3072"/>
              <a:ext cx="5760" cy="1248"/>
            </a:xfrm>
            <a:custGeom>
              <a:avLst/>
              <a:gdLst>
                <a:gd name="T0" fmla="*/ 3344 w 6027"/>
                <a:gd name="T1" fmla="*/ 1 h 2296"/>
                <a:gd name="T2" fmla="*/ 0 w 6027"/>
                <a:gd name="T3" fmla="*/ 1 h 2296"/>
                <a:gd name="T4" fmla="*/ 0 w 6027"/>
                <a:gd name="T5" fmla="*/ 0 h 2296"/>
                <a:gd name="T6" fmla="*/ 3344 w 6027"/>
                <a:gd name="T7" fmla="*/ 0 h 2296"/>
                <a:gd name="T8" fmla="*/ 3344 w 6027"/>
                <a:gd name="T9" fmla="*/ 1 h 2296"/>
                <a:gd name="T10" fmla="*/ 3344 w 6027"/>
                <a:gd name="T11" fmla="*/ 1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7172"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1027" name="Freeform 5"/>
          <p:cNvSpPr/>
          <p:nvPr/>
        </p:nvSpPr>
        <p:spPr bwMode="hidden">
          <a:xfrm>
            <a:off x="6248400" y="6262688"/>
            <a:ext cx="2895600" cy="609600"/>
          </a:xfrm>
          <a:custGeom>
            <a:avLst/>
            <a:gdLst>
              <a:gd name="T0" fmla="*/ 2147483646 w 5748"/>
              <a:gd name="T1" fmla="*/ 2147483646 h 246"/>
              <a:gd name="T2" fmla="*/ 0 w 5748"/>
              <a:gd name="T3" fmla="*/ 2147483646 h 246"/>
              <a:gd name="T4" fmla="*/ 0 w 5748"/>
              <a:gd name="T5" fmla="*/ 0 h 246"/>
              <a:gd name="T6" fmla="*/ 2147483646 w 5748"/>
              <a:gd name="T7" fmla="*/ 0 h 246"/>
              <a:gd name="T8" fmla="*/ 2147483646 w 5748"/>
              <a:gd name="T9" fmla="*/ 2147483646 h 246"/>
              <a:gd name="T10" fmla="*/ 2147483646 w 5748"/>
              <a:gd name="T11" fmla="*/ 2147483646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030" name="Group 6"/>
          <p:cNvGrpSpPr/>
          <p:nvPr/>
        </p:nvGrpSpPr>
        <p:grpSpPr>
          <a:xfrm>
            <a:off x="0" y="6019800"/>
            <a:ext cx="7848600" cy="857250"/>
            <a:chOff x="0" y="3792"/>
            <a:chExt cx="4944" cy="540"/>
          </a:xfrm>
        </p:grpSpPr>
        <p:sp>
          <p:nvSpPr>
            <p:cNvPr id="7175" name="Freeform 7"/>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044" name="Group 8"/>
            <p:cNvGrpSpPr/>
            <p:nvPr userDrawn="1"/>
          </p:nvGrpSpPr>
          <p:grpSpPr>
            <a:xfrm>
              <a:off x="2486" y="3792"/>
              <a:ext cx="2458" cy="540"/>
              <a:chOff x="2486" y="3792"/>
              <a:chExt cx="2458" cy="540"/>
            </a:xfrm>
          </p:grpSpPr>
          <p:sp>
            <p:nvSpPr>
              <p:cNvPr id="1045" name="Freeform 9"/>
              <p:cNvSpPr/>
              <p:nvPr/>
            </p:nvSpPr>
            <p:spPr bwMode="ltGray">
              <a:xfrm>
                <a:off x="3948" y="3799"/>
                <a:ext cx="996" cy="533"/>
              </a:xfrm>
              <a:custGeom>
                <a:avLst/>
                <a:gdLst>
                  <a:gd name="T0" fmla="*/ 636 w 996"/>
                  <a:gd name="T1" fmla="*/ 373 h 533"/>
                  <a:gd name="T2" fmla="*/ 495 w 996"/>
                  <a:gd name="T3" fmla="*/ 370 h 533"/>
                  <a:gd name="T4" fmla="*/ 280 w 996"/>
                  <a:gd name="T5" fmla="*/ 249 h 533"/>
                  <a:gd name="T6" fmla="*/ 127 w 996"/>
                  <a:gd name="T7" fmla="*/ 66 h 533"/>
                  <a:gd name="T8" fmla="*/ 0 w 996"/>
                  <a:gd name="T9" fmla="*/ 0 h 533"/>
                  <a:gd name="T10" fmla="*/ 22 w 996"/>
                  <a:gd name="T11" fmla="*/ 26 h 533"/>
                  <a:gd name="T12" fmla="*/ 0 w 996"/>
                  <a:gd name="T13" fmla="*/ 65 h 533"/>
                  <a:gd name="T14" fmla="*/ 30 w 996"/>
                  <a:gd name="T15" fmla="*/ 119 h 533"/>
                  <a:gd name="T16" fmla="*/ 75 w 996"/>
                  <a:gd name="T17" fmla="*/ 243 h 533"/>
                  <a:gd name="T18" fmla="*/ 45 w 996"/>
                  <a:gd name="T19" fmla="*/ 422 h 533"/>
                  <a:gd name="T20" fmla="*/ 200 w 996"/>
                  <a:gd name="T21" fmla="*/ 329 h 533"/>
                  <a:gd name="T22" fmla="*/ 612 w 996"/>
                  <a:gd name="T23" fmla="*/ 533 h 533"/>
                  <a:gd name="T24" fmla="*/ 996 w 996"/>
                  <a:gd name="T25" fmla="*/ 529 h 533"/>
                  <a:gd name="T26" fmla="*/ 828 w 996"/>
                  <a:gd name="T27" fmla="*/ 473 h 533"/>
                  <a:gd name="T28" fmla="*/ 636 w 996"/>
                  <a:gd name="T29" fmla="*/ 373 h 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6" name="Freeform 10"/>
              <p:cNvSpPr/>
              <p:nvPr/>
            </p:nvSpPr>
            <p:spPr bwMode="ltGray">
              <a:xfrm>
                <a:off x="2677" y="3792"/>
                <a:ext cx="186" cy="395"/>
              </a:xfrm>
              <a:custGeom>
                <a:avLst/>
                <a:gdLst>
                  <a:gd name="T0" fmla="*/ 36 w 186"/>
                  <a:gd name="T1" fmla="*/ 0 h 353"/>
                  <a:gd name="T2" fmla="*/ 54 w 186"/>
                  <a:gd name="T3" fmla="*/ 77 h 353"/>
                  <a:gd name="T4" fmla="*/ 24 w 186"/>
                  <a:gd name="T5" fmla="*/ 131 h 353"/>
                  <a:gd name="T6" fmla="*/ 18 w 186"/>
                  <a:gd name="T7" fmla="*/ 284 h 353"/>
                  <a:gd name="T8" fmla="*/ 42 w 186"/>
                  <a:gd name="T9" fmla="*/ 492 h 353"/>
                  <a:gd name="T10" fmla="*/ 48 w 186"/>
                  <a:gd name="T11" fmla="*/ 697 h 353"/>
                  <a:gd name="T12" fmla="*/ 0 w 186"/>
                  <a:gd name="T13" fmla="*/ 1524 h 353"/>
                  <a:gd name="T14" fmla="*/ 54 w 186"/>
                  <a:gd name="T15" fmla="*/ 1009 h 353"/>
                  <a:gd name="T16" fmla="*/ 84 w 186"/>
                  <a:gd name="T17" fmla="*/ 930 h 353"/>
                  <a:gd name="T18" fmla="*/ 126 w 186"/>
                  <a:gd name="T19" fmla="*/ 545 h 353"/>
                  <a:gd name="T20" fmla="*/ 144 w 186"/>
                  <a:gd name="T21" fmla="*/ 516 h 353"/>
                  <a:gd name="T22" fmla="*/ 144 w 186"/>
                  <a:gd name="T23" fmla="*/ 389 h 353"/>
                  <a:gd name="T24" fmla="*/ 186 w 186"/>
                  <a:gd name="T25" fmla="*/ 284 h 353"/>
                  <a:gd name="T26" fmla="*/ 162 w 186"/>
                  <a:gd name="T27" fmla="*/ 258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7" name="Freeform 11"/>
              <p:cNvSpPr/>
              <p:nvPr/>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8" name="Freeform 12"/>
              <p:cNvSpPr/>
              <p:nvPr/>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27 h 66"/>
                  <a:gd name="T8" fmla="*/ 6 w 155"/>
                  <a:gd name="T9" fmla="*/ 78 h 66"/>
                  <a:gd name="T10" fmla="*/ 0 w 155"/>
                  <a:gd name="T11" fmla="*/ 107 h 66"/>
                  <a:gd name="T12" fmla="*/ 78 w 155"/>
                  <a:gd name="T13" fmla="*/ 262 h 66"/>
                  <a:gd name="T14" fmla="*/ 96 w 155"/>
                  <a:gd name="T15" fmla="*/ 185 h 66"/>
                  <a:gd name="T16" fmla="*/ 155 w 155"/>
                  <a:gd name="T17" fmla="*/ 292 h 66"/>
                  <a:gd name="T18" fmla="*/ 126 w 155"/>
                  <a:gd name="T19" fmla="*/ 107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9" name="Freeform 13"/>
              <p:cNvSpPr/>
              <p:nvPr/>
            </p:nvSpPr>
            <p:spPr bwMode="ltGray">
              <a:xfrm>
                <a:off x="2486" y="3859"/>
                <a:ext cx="42" cy="81"/>
              </a:xfrm>
              <a:custGeom>
                <a:avLst/>
                <a:gdLst>
                  <a:gd name="T0" fmla="*/ 6 w 42"/>
                  <a:gd name="T1" fmla="*/ 169 h 72"/>
                  <a:gd name="T2" fmla="*/ 0 w 42"/>
                  <a:gd name="T3" fmla="*/ 87 h 72"/>
                  <a:gd name="T4" fmla="*/ 12 w 42"/>
                  <a:gd name="T5" fmla="*/ 29 h 72"/>
                  <a:gd name="T6" fmla="*/ 0 w 42"/>
                  <a:gd name="T7" fmla="*/ 29 h 72"/>
                  <a:gd name="T8" fmla="*/ 12 w 42"/>
                  <a:gd name="T9" fmla="*/ 29 h 72"/>
                  <a:gd name="T10" fmla="*/ 24 w 42"/>
                  <a:gd name="T11" fmla="*/ 29 h 72"/>
                  <a:gd name="T12" fmla="*/ 36 w 42"/>
                  <a:gd name="T13" fmla="*/ 29 h 72"/>
                  <a:gd name="T14" fmla="*/ 42 w 42"/>
                  <a:gd name="T15" fmla="*/ 0 h 72"/>
                  <a:gd name="T16" fmla="*/ 30 w 42"/>
                  <a:gd name="T17" fmla="*/ 87 h 72"/>
                  <a:gd name="T18" fmla="*/ 42 w 42"/>
                  <a:gd name="T19" fmla="*/ 226 h 72"/>
                  <a:gd name="T20" fmla="*/ 12 w 42"/>
                  <a:gd name="T21" fmla="*/ 331 h 72"/>
                  <a:gd name="T22" fmla="*/ 6 w 42"/>
                  <a:gd name="T23" fmla="*/ 169 h 72"/>
                  <a:gd name="T24" fmla="*/ 6 w 42"/>
                  <a:gd name="T25" fmla="*/ 169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7182" name="Freeform 14"/>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grpSp>
        <p:nvGrpSpPr>
          <p:cNvPr id="1031" name="Group 15"/>
          <p:cNvGrpSpPr/>
          <p:nvPr/>
        </p:nvGrpSpPr>
        <p:grpSpPr>
          <a:xfrm>
            <a:off x="627063" y="6021388"/>
            <a:ext cx="5684837" cy="849312"/>
            <a:chOff x="395" y="3793"/>
            <a:chExt cx="3581" cy="535"/>
          </a:xfrm>
        </p:grpSpPr>
        <p:sp>
          <p:nvSpPr>
            <p:cNvPr id="1036" name="Freeform 16"/>
            <p:cNvSpPr/>
            <p:nvPr/>
          </p:nvSpPr>
          <p:spPr bwMode="auto">
            <a:xfrm>
              <a:off x="1196" y="3793"/>
              <a:ext cx="365" cy="291"/>
            </a:xfrm>
            <a:custGeom>
              <a:avLst/>
              <a:gdLst>
                <a:gd name="T0" fmla="*/ 24 w 365"/>
                <a:gd name="T1" fmla="*/ 24 h 287"/>
                <a:gd name="T2" fmla="*/ 0 w 365"/>
                <a:gd name="T3" fmla="*/ 73 h 287"/>
                <a:gd name="T4" fmla="*/ 66 w 365"/>
                <a:gd name="T5" fmla="*/ 134 h 287"/>
                <a:gd name="T6" fmla="*/ 143 w 365"/>
                <a:gd name="T7" fmla="*/ 219 h 287"/>
                <a:gd name="T8" fmla="*/ 191 w 365"/>
                <a:gd name="T9" fmla="*/ 201 h 287"/>
                <a:gd name="T10" fmla="*/ 341 w 365"/>
                <a:gd name="T11" fmla="*/ 343 h 287"/>
                <a:gd name="T12" fmla="*/ 305 w 365"/>
                <a:gd name="T13" fmla="*/ 210 h 287"/>
                <a:gd name="T14" fmla="*/ 365 w 365"/>
                <a:gd name="T15" fmla="*/ 158 h 287"/>
                <a:gd name="T16" fmla="*/ 359 w 365"/>
                <a:gd name="T17" fmla="*/ 152 h 287"/>
                <a:gd name="T18" fmla="*/ 335 w 365"/>
                <a:gd name="T19" fmla="*/ 140 h 287"/>
                <a:gd name="T20" fmla="*/ 299 w 365"/>
                <a:gd name="T21" fmla="*/ 103 h 287"/>
                <a:gd name="T22" fmla="*/ 257 w 365"/>
                <a:gd name="T23" fmla="*/ 85 h 287"/>
                <a:gd name="T24" fmla="*/ 215 w 365"/>
                <a:gd name="T25" fmla="*/ 67 h 287"/>
                <a:gd name="T26" fmla="*/ 173 w 365"/>
                <a:gd name="T27" fmla="*/ 49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37" name="Freeform 17"/>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38" name="Freeform 18"/>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43 h 60"/>
                <a:gd name="T16" fmla="*/ 65 w 71"/>
                <a:gd name="T17" fmla="*/ 55 h 60"/>
                <a:gd name="T18" fmla="*/ 71 w 71"/>
                <a:gd name="T19" fmla="*/ 67 h 60"/>
                <a:gd name="T20" fmla="*/ 71 w 71"/>
                <a:gd name="T21" fmla="*/ 73 h 60"/>
                <a:gd name="T22" fmla="*/ 59 w 71"/>
                <a:gd name="T23" fmla="*/ 67 h 60"/>
                <a:gd name="T24" fmla="*/ 47 w 71"/>
                <a:gd name="T25" fmla="*/ 55 h 60"/>
                <a:gd name="T26" fmla="*/ 23 w 71"/>
                <a:gd name="T27" fmla="*/ 43 h 60"/>
                <a:gd name="T28" fmla="*/ 23 w 71"/>
                <a:gd name="T29" fmla="*/ 49 h 60"/>
                <a:gd name="T30" fmla="*/ 18 w 71"/>
                <a:gd name="T31" fmla="*/ 55 h 60"/>
                <a:gd name="T32" fmla="*/ 12 w 71"/>
                <a:gd name="T33" fmla="*/ 61 h 60"/>
                <a:gd name="T34" fmla="*/ 6 w 71"/>
                <a:gd name="T35" fmla="*/ 61 h 60"/>
                <a:gd name="T36" fmla="*/ 6 w 71"/>
                <a:gd name="T37" fmla="*/ 61 h 60"/>
                <a:gd name="T38" fmla="*/ 6 w 71"/>
                <a:gd name="T39" fmla="*/ 49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39" name="Freeform 19"/>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67 h 162"/>
                <a:gd name="T10" fmla="*/ 96 w 161"/>
                <a:gd name="T11" fmla="*/ 73 h 162"/>
                <a:gd name="T12" fmla="*/ 102 w 161"/>
                <a:gd name="T13" fmla="*/ 85 h 162"/>
                <a:gd name="T14" fmla="*/ 108 w 161"/>
                <a:gd name="T15" fmla="*/ 97 h 162"/>
                <a:gd name="T16" fmla="*/ 120 w 161"/>
                <a:gd name="T17" fmla="*/ 109 h 162"/>
                <a:gd name="T18" fmla="*/ 143 w 161"/>
                <a:gd name="T19" fmla="*/ 132 h 162"/>
                <a:gd name="T20" fmla="*/ 155 w 161"/>
                <a:gd name="T21" fmla="*/ 164 h 162"/>
                <a:gd name="T22" fmla="*/ 161 w 161"/>
                <a:gd name="T23" fmla="*/ 182 h 162"/>
                <a:gd name="T24" fmla="*/ 161 w 161"/>
                <a:gd name="T25" fmla="*/ 188 h 162"/>
                <a:gd name="T26" fmla="*/ 96 w 161"/>
                <a:gd name="T27" fmla="*/ 115 h 162"/>
                <a:gd name="T28" fmla="*/ 30 w 161"/>
                <a:gd name="T29" fmla="*/ 67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0" name="Freeform 20"/>
            <p:cNvSpPr/>
            <p:nvPr/>
          </p:nvSpPr>
          <p:spPr bwMode="auto">
            <a:xfrm>
              <a:off x="706" y="3854"/>
              <a:ext cx="59" cy="61"/>
            </a:xfrm>
            <a:custGeom>
              <a:avLst/>
              <a:gdLst>
                <a:gd name="T0" fmla="*/ 59 w 59"/>
                <a:gd name="T1" fmla="*/ 6 h 60"/>
                <a:gd name="T2" fmla="*/ 41 w 59"/>
                <a:gd name="T3" fmla="*/ 43 h 60"/>
                <a:gd name="T4" fmla="*/ 41 w 59"/>
                <a:gd name="T5" fmla="*/ 49 h 60"/>
                <a:gd name="T6" fmla="*/ 47 w 59"/>
                <a:gd name="T7" fmla="*/ 55 h 60"/>
                <a:gd name="T8" fmla="*/ 53 w 59"/>
                <a:gd name="T9" fmla="*/ 67 h 60"/>
                <a:gd name="T10" fmla="*/ 53 w 59"/>
                <a:gd name="T11" fmla="*/ 73 h 60"/>
                <a:gd name="T12" fmla="*/ 47 w 59"/>
                <a:gd name="T13" fmla="*/ 67 h 60"/>
                <a:gd name="T14" fmla="*/ 35 w 59"/>
                <a:gd name="T15" fmla="*/ 61 h 60"/>
                <a:gd name="T16" fmla="*/ 23 w 59"/>
                <a:gd name="T17" fmla="*/ 49 h 60"/>
                <a:gd name="T18" fmla="*/ 17 w 59"/>
                <a:gd name="T19" fmla="*/ 43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1041" name="Freeform 21"/>
            <p:cNvSpPr/>
            <p:nvPr/>
          </p:nvSpPr>
          <p:spPr bwMode="auto">
            <a:xfrm>
              <a:off x="395" y="3811"/>
              <a:ext cx="245" cy="207"/>
            </a:xfrm>
            <a:custGeom>
              <a:avLst/>
              <a:gdLst>
                <a:gd name="T0" fmla="*/ 233 w 245"/>
                <a:gd name="T1" fmla="*/ 49 h 204"/>
                <a:gd name="T2" fmla="*/ 245 w 245"/>
                <a:gd name="T3" fmla="*/ 55 h 204"/>
                <a:gd name="T4" fmla="*/ 209 w 245"/>
                <a:gd name="T5" fmla="*/ 97 h 204"/>
                <a:gd name="T6" fmla="*/ 143 w 245"/>
                <a:gd name="T7" fmla="*/ 158 h 204"/>
                <a:gd name="T8" fmla="*/ 167 w 245"/>
                <a:gd name="T9" fmla="*/ 188 h 204"/>
                <a:gd name="T10" fmla="*/ 179 w 245"/>
                <a:gd name="T11" fmla="*/ 244 h 204"/>
                <a:gd name="T12" fmla="*/ 77 w 245"/>
                <a:gd name="T13" fmla="*/ 158 h 204"/>
                <a:gd name="T14" fmla="*/ 47 w 245"/>
                <a:gd name="T15" fmla="*/ 97 h 204"/>
                <a:gd name="T16" fmla="*/ 89 w 245"/>
                <a:gd name="T17" fmla="*/ 79 h 204"/>
                <a:gd name="T18" fmla="*/ 59 w 245"/>
                <a:gd name="T19" fmla="*/ 49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49 h 204"/>
                <a:gd name="T50" fmla="*/ 233 w 245"/>
                <a:gd name="T51" fmla="*/ 49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1032" name="Rectangle 22"/>
          <p:cNvSpPr>
            <a:spLocks noGrp="1"/>
          </p:cNvSpPr>
          <p:nvPr>
            <p:ph type="title"/>
          </p:nvPr>
        </p:nvSpPr>
        <p:spPr>
          <a:xfrm>
            <a:off x="457200" y="228600"/>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33" name="Rectangle 23"/>
          <p:cNvSpPr>
            <a:spLocks noGrp="1"/>
          </p:cNvSpPr>
          <p:nvPr>
            <p:ph type="body"/>
          </p:nvPr>
        </p:nvSpPr>
        <p:spPr>
          <a:xfrm>
            <a:off x="457200" y="1600200"/>
            <a:ext cx="8229600" cy="4495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192"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effectLst>
                  <a:outerShdw blurRad="38100" dist="38100" dir="2700000" algn="tl">
                    <a:srgbClr val="000000"/>
                  </a:outerShdw>
                </a:effectLst>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3" name="Rectangle 2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solidFill>
                  <a:schemeClr val="tx1"/>
                </a:solidFill>
                <a:effectLst>
                  <a:outerShdw blurRad="38100" dist="38100" dir="2700000" algn="tl">
                    <a:srgbClr val="000000"/>
                  </a:outerShdw>
                </a:effectLst>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4"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defRPr>
            </a:lvl1pPr>
          </a:lstStyle>
          <a:p>
            <a:pPr lvl="0" eaLnBrk="1" hangingPunct="1"/>
            <a:fld id="{9A0DB2DC-4C9A-4742-B13C-FB6460FD3503}" type="slidenum">
              <a:rPr lang="en-US" altLang="zh-CN" dirty="0">
                <a:effectLst>
                  <a:outerShdw blurRad="38100" dist="38100" dir="2700000">
                    <a:srgbClr val="000000"/>
                  </a:outerShdw>
                </a:effectLst>
                <a:latin typeface="Arial" panose="020B0604020202020204" pitchFamily="34" charset="0"/>
              </a:rPr>
            </a:fld>
            <a:endParaRPr lang="en-US" altLang="zh-CN" dirty="0">
              <a:effectLst>
                <a:outerShdw blurRad="38100" dist="38100" dir="2700000">
                  <a:srgbClr val="000000"/>
                </a:outerShdw>
              </a:effectLst>
              <a:latin typeface="Arial" panose="020B0604020202020204" pitchFamily="34" charset="0"/>
            </a:endParaRPr>
          </a:p>
        </p:txBody>
      </p:sp>
      <p:graphicFrame>
        <p:nvGraphicFramePr>
          <p:cNvPr id="1026" name="Object 27"/>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3076" name="" r:id="rId13" imgW="13004800" imgH="9753600" progId="">
                  <p:embed/>
                </p:oleObj>
              </mc:Choice>
              <mc:Fallback>
                <p:oleObj name="" r:id="rId13" imgW="13004800" imgH="9753600" progId="">
                  <p:embed/>
                  <p:pic>
                    <p:nvPicPr>
                      <p:cNvPr id="0" name="图片 3075"/>
                      <p:cNvPicPr/>
                      <p:nvPr/>
                    </p:nvPicPr>
                    <p:blipFill>
                      <a:blip r:embed="rId14"/>
                      <a:stretch>
                        <a:fillRect/>
                      </a:stretch>
                    </p:blipFill>
                    <p:spPr>
                      <a:xfrm>
                        <a:off x="107950" y="26988"/>
                        <a:ext cx="9144000" cy="6831012"/>
                      </a:xfrm>
                      <a:prstGeom prst="rect">
                        <a:avLst/>
                      </a:prstGeom>
                      <a:noFill/>
                      <a:ln w="38100">
                        <a:noFill/>
                        <a:miter/>
                      </a:ln>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emf"/><Relationship Id="rId3" Type="http://schemas.openxmlformats.org/officeDocument/2006/relationships/tags" Target="../tags/tag1.xml"/><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w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image" Target="../media/image20.pn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microsoft.com/office/2007/relationships/media" Target="file:///C:\Documents%20and%20Settings\Administrator\&#26700;&#38754;\&#36951;&#20256;&#24615;&#65288;3&#65289;&#25945;&#31243;PPT\&#36951;&#20256;&#23398;&#65288;&#31532;3&#29256;&#65289;&#25945;&#23398;PPT\&#36951;&#20256;&#23398;&#65288;&#31532;3&#29256;&#65289;&#31532;2&#31456;%20&#36951;&#20256;&#30340;&#32454;&#32990;&#19982;&#20998;&#23376;&#22522;&#30784;\MCB0403tRNA-mRNA-Protin.MOV.avi" TargetMode="External"/><Relationship Id="rId1" Type="http://schemas.openxmlformats.org/officeDocument/2006/relationships/video" Target="file:///C:\Documents%20and%20Settings\Administrator\&#26700;&#38754;\&#36951;&#20256;&#24615;&#65288;3&#65289;&#25945;&#31243;PPT\&#36951;&#20256;&#23398;&#65288;&#31532;3&#29256;&#65289;&#25945;&#23398;PPT\&#36951;&#20256;&#23398;&#65288;&#31532;3&#29256;&#65289;&#31532;2&#31456;%20&#36951;&#20256;&#30340;&#32454;&#32990;&#19982;&#20998;&#23376;&#22522;&#30784;\MCB0403tRNA-mRNA-Protin.MOV.avi"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wmf"/></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Rectangle 2"/>
          <p:cNvSpPr>
            <a:spLocks noGrp="1"/>
          </p:cNvSpPr>
          <p:nvPr>
            <p:ph type="ctrTitle"/>
          </p:nvPr>
        </p:nvSpPr>
        <p:spPr>
          <a:xfrm>
            <a:off x="685800" y="587375"/>
            <a:ext cx="7772400" cy="1470025"/>
          </a:xfrm>
          <a:ln/>
        </p:spPr>
        <p:txBody>
          <a:bodyPr vert="horz" wrap="square" lIns="91440" tIns="45720" rIns="91440" bIns="45720" anchor="ctr" anchorCtr="0"/>
          <a:p>
            <a:pPr>
              <a:buClrTx/>
              <a:buSzTx/>
              <a:buFontTx/>
            </a:pPr>
            <a:r>
              <a:rPr lang="zh-CN" altLang="en-US" sz="3600" dirty="0">
                <a:solidFill>
                  <a:srgbClr val="FFFF00"/>
                </a:solidFill>
                <a:latin typeface="黑体" panose="02010609060101010101" pitchFamily="49" charset="-122"/>
                <a:ea typeface="黑体" panose="02010609060101010101" pitchFamily="49" charset="-122"/>
              </a:rPr>
              <a:t>第</a:t>
            </a:r>
            <a:r>
              <a:rPr lang="en-US" altLang="zh-CN" sz="3600" dirty="0">
                <a:solidFill>
                  <a:srgbClr val="FFFF00"/>
                </a:solidFill>
                <a:latin typeface="黑体" panose="02010609060101010101" pitchFamily="49" charset="-122"/>
                <a:ea typeface="黑体" panose="02010609060101010101" pitchFamily="49" charset="-122"/>
              </a:rPr>
              <a:t>2</a:t>
            </a:r>
            <a:r>
              <a:rPr lang="zh-CN" altLang="en-US" sz="3600" dirty="0">
                <a:solidFill>
                  <a:srgbClr val="FFFF00"/>
                </a:solidFill>
                <a:latin typeface="黑体" panose="02010609060101010101" pitchFamily="49" charset="-122"/>
                <a:ea typeface="黑体" panose="02010609060101010101" pitchFamily="49" charset="-122"/>
              </a:rPr>
              <a:t>章 遗传的细胞与分子基础</a:t>
            </a:r>
            <a:endParaRPr lang="zh-CN" altLang="en-US" sz="3600" dirty="0">
              <a:solidFill>
                <a:srgbClr val="FFFF00"/>
              </a:solidFill>
              <a:latin typeface="黑体" panose="02010609060101010101" pitchFamily="49" charset="-122"/>
              <a:ea typeface="黑体" panose="02010609060101010101" pitchFamily="49" charset="-122"/>
            </a:endParaRPr>
          </a:p>
        </p:txBody>
      </p:sp>
      <p:pic>
        <p:nvPicPr>
          <p:cNvPr id="4099" name="图片 2"/>
          <p:cNvPicPr>
            <a:picLocks noChangeAspect="1"/>
          </p:cNvPicPr>
          <p:nvPr/>
        </p:nvPicPr>
        <p:blipFill>
          <a:blip r:embed="rId1"/>
          <a:stretch>
            <a:fillRect/>
          </a:stretch>
        </p:blipFill>
        <p:spPr>
          <a:xfrm>
            <a:off x="1676400" y="2057400"/>
            <a:ext cx="6523038" cy="4176713"/>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314" name="Group 2"/>
          <p:cNvGrpSpPr/>
          <p:nvPr/>
        </p:nvGrpSpPr>
        <p:grpSpPr>
          <a:xfrm>
            <a:off x="755650" y="1196975"/>
            <a:ext cx="7345363" cy="5400675"/>
            <a:chOff x="1632" y="42"/>
            <a:chExt cx="4080" cy="3126"/>
          </a:xfrm>
        </p:grpSpPr>
        <p:grpSp>
          <p:nvGrpSpPr>
            <p:cNvPr id="13316" name="Group 3"/>
            <p:cNvGrpSpPr/>
            <p:nvPr/>
          </p:nvGrpSpPr>
          <p:grpSpPr>
            <a:xfrm>
              <a:off x="1632" y="42"/>
              <a:ext cx="4080" cy="3126"/>
              <a:chOff x="1632" y="42"/>
              <a:chExt cx="4080" cy="3126"/>
            </a:xfrm>
          </p:grpSpPr>
          <p:pic>
            <p:nvPicPr>
              <p:cNvPr id="13318" name="Picture 4"/>
              <p:cNvPicPr>
                <a:picLocks noChangeAspect="1"/>
              </p:cNvPicPr>
              <p:nvPr/>
            </p:nvPicPr>
            <p:blipFill>
              <a:blip r:embed="rId1">
                <a:lum bright="-6000" contrast="18000"/>
              </a:blip>
              <a:stretch>
                <a:fillRect/>
              </a:stretch>
            </p:blipFill>
            <p:spPr>
              <a:xfrm>
                <a:off x="3058" y="42"/>
                <a:ext cx="2654" cy="3126"/>
              </a:xfrm>
              <a:prstGeom prst="rect">
                <a:avLst/>
              </a:prstGeom>
              <a:noFill/>
              <a:ln w="9525">
                <a:noFill/>
              </a:ln>
            </p:spPr>
          </p:pic>
          <p:pic>
            <p:nvPicPr>
              <p:cNvPr id="13319" name="Picture 5"/>
              <p:cNvPicPr>
                <a:picLocks noChangeAspect="1"/>
              </p:cNvPicPr>
              <p:nvPr/>
            </p:nvPicPr>
            <p:blipFill>
              <a:blip r:embed="rId2"/>
              <a:srcRect l="54227" t="1299" r="5540" b="67532"/>
              <a:stretch>
                <a:fillRect/>
              </a:stretch>
            </p:blipFill>
            <p:spPr>
              <a:xfrm>
                <a:off x="1632" y="48"/>
                <a:ext cx="1440" cy="1536"/>
              </a:xfrm>
              <a:prstGeom prst="rect">
                <a:avLst/>
              </a:prstGeom>
              <a:noFill/>
              <a:ln w="9525">
                <a:noFill/>
              </a:ln>
            </p:spPr>
          </p:pic>
        </p:grpSp>
        <p:pic>
          <p:nvPicPr>
            <p:cNvPr id="13317" name="Picture 6"/>
            <p:cNvPicPr>
              <a:picLocks noChangeAspect="1"/>
            </p:cNvPicPr>
            <p:nvPr/>
          </p:nvPicPr>
          <p:blipFill>
            <a:blip r:embed="rId2"/>
            <a:srcRect l="54008" t="36365" r="4008" b="31168"/>
            <a:stretch>
              <a:fillRect/>
            </a:stretch>
          </p:blipFill>
          <p:spPr>
            <a:xfrm>
              <a:off x="1632" y="1536"/>
              <a:ext cx="1440" cy="1632"/>
            </a:xfrm>
            <a:prstGeom prst="rect">
              <a:avLst/>
            </a:prstGeom>
            <a:noFill/>
            <a:ln w="9525">
              <a:noFill/>
            </a:ln>
          </p:spPr>
        </p:pic>
      </p:grpSp>
      <p:sp>
        <p:nvSpPr>
          <p:cNvPr id="13315" name="Text Box 7"/>
          <p:cNvSpPr txBox="1"/>
          <p:nvPr/>
        </p:nvSpPr>
        <p:spPr>
          <a:xfrm>
            <a:off x="2484438" y="287338"/>
            <a:ext cx="4654550" cy="579437"/>
          </a:xfrm>
          <a:prstGeom prst="rect">
            <a:avLst/>
          </a:prstGeom>
          <a:noFill/>
          <a:ln w="9525">
            <a:noFill/>
          </a:ln>
        </p:spPr>
        <p:txBody>
          <a:bodyPr wrap="none">
            <a:spAutoFit/>
          </a:bodyPr>
          <a:p>
            <a:pPr eaLnBrk="1" hangingPunct="1"/>
            <a:r>
              <a:rPr lang="zh-CN" altLang="en-US" sz="3200" dirty="0">
                <a:solidFill>
                  <a:schemeClr val="tx1"/>
                </a:solidFill>
                <a:latin typeface="Arial" panose="020B0604020202020204" pitchFamily="34" charset="0"/>
                <a:ea typeface="黑体" panose="02010609060101010101" pitchFamily="49" charset="-122"/>
              </a:rPr>
              <a:t>人细胞的染色体组和核型</a:t>
            </a:r>
            <a:endParaRPr lang="zh-CN" altLang="en-US" sz="3200" dirty="0">
              <a:solidFill>
                <a:schemeClr val="tx1"/>
              </a:solidFill>
              <a:latin typeface="Arial" panose="020B0604020202020204" pitchFamily="34" charset="0"/>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Rectangle 2"/>
          <p:cNvSpPr>
            <a:spLocks noGrp="1"/>
          </p:cNvSpPr>
          <p:nvPr>
            <p:ph type="title"/>
          </p:nvPr>
        </p:nvSpPr>
        <p:spPr>
          <a:xfrm>
            <a:off x="2230438" y="-125412"/>
            <a:ext cx="8229600" cy="1143000"/>
          </a:xfrm>
          <a:ln/>
        </p:spPr>
        <p:txBody>
          <a:bodyPr vert="horz" wrap="square" lIns="91440" tIns="45720" rIns="91440" bIns="45720" anchor="ctr" anchorCtr="0"/>
          <a:p>
            <a:pPr algn="l"/>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2</a:t>
            </a:r>
            <a:r>
              <a:rPr lang="zh-CN" altLang="en-US" sz="3200" dirty="0">
                <a:solidFill>
                  <a:srgbClr val="FFFF00"/>
                </a:solidFill>
                <a:latin typeface="黑体" panose="02010609060101010101" pitchFamily="49" charset="-122"/>
                <a:ea typeface="黑体" panose="02010609060101010101" pitchFamily="49" charset="-122"/>
              </a:rPr>
              <a:t>）染色体的结构</a:t>
            </a:r>
            <a:endParaRPr lang="zh-CN" altLang="en-US" sz="3200" dirty="0">
              <a:solidFill>
                <a:srgbClr val="FFFF00"/>
              </a:solidFill>
              <a:latin typeface="黑体" panose="02010609060101010101" pitchFamily="49" charset="-122"/>
              <a:ea typeface="黑体" panose="02010609060101010101" pitchFamily="49" charset="-122"/>
            </a:endParaRPr>
          </a:p>
        </p:txBody>
      </p:sp>
      <p:sp>
        <p:nvSpPr>
          <p:cNvPr id="14339" name="Rectangle 4"/>
          <p:cNvSpPr/>
          <p:nvPr/>
        </p:nvSpPr>
        <p:spPr>
          <a:xfrm>
            <a:off x="304800" y="1600200"/>
            <a:ext cx="3124200" cy="4876800"/>
          </a:xfrm>
          <a:prstGeom prst="rect">
            <a:avLst/>
          </a:prstGeom>
          <a:noFill/>
          <a:ln w="9525">
            <a:noFill/>
          </a:ln>
        </p:spPr>
        <p:txBody>
          <a:bodyPr/>
          <a:p>
            <a:pPr>
              <a:lnSpc>
                <a:spcPct val="110000"/>
              </a:lnSpc>
              <a:spcBef>
                <a:spcPct val="20000"/>
              </a:spcBef>
              <a:buClr>
                <a:srgbClr val="E3E3FF"/>
              </a:buClr>
            </a:pP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核小体</a:t>
            </a:r>
            <a:r>
              <a:rPr lang="zh-CN" altLang="en-US" dirty="0">
                <a:solidFill>
                  <a:srgbClr val="FFFFFF"/>
                </a:solidFill>
                <a:latin typeface="Times New Roman" panose="02020603050405020304" pitchFamily="18" charset="0"/>
                <a:ea typeface="黑体" panose="02010609060101010101" pitchFamily="49" charset="-122"/>
              </a:rPr>
              <a:t>由一个组蛋白八聚体</a:t>
            </a:r>
            <a:r>
              <a:rPr lang="en-US" altLang="zh-CN" dirty="0">
                <a:solidFill>
                  <a:srgbClr val="FFFFFF"/>
                </a:solidFill>
                <a:latin typeface="Times New Roman" panose="02020603050405020304" pitchFamily="18" charset="0"/>
                <a:ea typeface="黑体" panose="02010609060101010101" pitchFamily="49" charset="-122"/>
              </a:rPr>
              <a:t>(H2A</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H2B</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H3</a:t>
            </a:r>
            <a:r>
              <a:rPr lang="zh-CN" altLang="en-US" dirty="0">
                <a:solidFill>
                  <a:srgbClr val="FFFFFF"/>
                </a:solidFill>
                <a:latin typeface="Times New Roman" panose="02020603050405020304" pitchFamily="18" charset="0"/>
                <a:ea typeface="黑体" panose="02010609060101010101" pitchFamily="49" charset="-122"/>
              </a:rPr>
              <a:t>和</a:t>
            </a:r>
            <a:r>
              <a:rPr lang="en-US" altLang="zh-CN" dirty="0">
                <a:solidFill>
                  <a:srgbClr val="FFFFFF"/>
                </a:solidFill>
                <a:latin typeface="Times New Roman" panose="02020603050405020304" pitchFamily="18" charset="0"/>
                <a:ea typeface="黑体" panose="02010609060101010101" pitchFamily="49" charset="-122"/>
              </a:rPr>
              <a:t>H4</a:t>
            </a:r>
            <a:r>
              <a:rPr lang="zh-CN" altLang="en-US" dirty="0">
                <a:solidFill>
                  <a:srgbClr val="FFFFFF"/>
                </a:solidFill>
                <a:latin typeface="Times New Roman" panose="02020603050405020304" pitchFamily="18" charset="0"/>
                <a:ea typeface="黑体" panose="02010609060101010101" pitchFamily="49" charset="-122"/>
              </a:rPr>
              <a:t>各两个分子</a:t>
            </a:r>
            <a:r>
              <a:rPr lang="en-US" altLang="zh-CN" dirty="0">
                <a:solidFill>
                  <a:srgbClr val="FFFFFF"/>
                </a:solidFill>
                <a:latin typeface="Times New Roman" panose="02020603050405020304" pitchFamily="18" charset="0"/>
                <a:ea typeface="黑体" panose="02010609060101010101" pitchFamily="49" charset="-122"/>
              </a:rPr>
              <a:t>)</a:t>
            </a:r>
            <a:r>
              <a:rPr lang="zh-CN" altLang="en-US" dirty="0">
                <a:solidFill>
                  <a:srgbClr val="FFFFFF"/>
                </a:solidFill>
                <a:latin typeface="Times New Roman" panose="02020603050405020304" pitchFamily="18" charset="0"/>
                <a:ea typeface="黑体" panose="02010609060101010101" pitchFamily="49" charset="-122"/>
              </a:rPr>
              <a:t>及缠绕在该核心表面的</a:t>
            </a:r>
            <a:r>
              <a:rPr lang="en-US" altLang="zh-CN" dirty="0">
                <a:solidFill>
                  <a:srgbClr val="FFFFFF"/>
                </a:solidFill>
                <a:latin typeface="Times New Roman" panose="02020603050405020304" pitchFamily="18" charset="0"/>
                <a:ea typeface="黑体" panose="02010609060101010101" pitchFamily="49" charset="-122"/>
              </a:rPr>
              <a:t>200</a:t>
            </a:r>
            <a:r>
              <a:rPr lang="zh-CN" altLang="en-US" dirty="0">
                <a:solidFill>
                  <a:srgbClr val="FFFFFF"/>
                </a:solidFill>
                <a:latin typeface="Times New Roman" panose="02020603050405020304" pitchFamily="18" charset="0"/>
                <a:ea typeface="黑体" panose="02010609060101010101" pitchFamily="49" charset="-122"/>
              </a:rPr>
              <a:t>个碱基对左右的</a:t>
            </a:r>
            <a:r>
              <a:rPr lang="en-US" altLang="zh-CN" dirty="0">
                <a:solidFill>
                  <a:srgbClr val="FFFFFF"/>
                </a:solidFill>
                <a:latin typeface="Times New Roman" panose="02020603050405020304" pitchFamily="18" charset="0"/>
                <a:ea typeface="黑体" panose="02010609060101010101" pitchFamily="49" charset="-122"/>
              </a:rPr>
              <a:t>DNA</a:t>
            </a:r>
            <a:r>
              <a:rPr lang="zh-CN" altLang="en-US" dirty="0">
                <a:solidFill>
                  <a:srgbClr val="FFFFFF"/>
                </a:solidFill>
                <a:latin typeface="Times New Roman" panose="02020603050405020304" pitchFamily="18" charset="0"/>
                <a:ea typeface="黑体" panose="02010609060101010101" pitchFamily="49" charset="-122"/>
              </a:rPr>
              <a:t>。</a:t>
            </a:r>
            <a:r>
              <a:rPr lang="en-US" altLang="zh-CN" dirty="0">
                <a:solidFill>
                  <a:srgbClr val="FFFFFF"/>
                </a:solidFill>
                <a:latin typeface="Times New Roman" panose="02020603050405020304" pitchFamily="18" charset="0"/>
                <a:ea typeface="黑体" panose="02010609060101010101" pitchFamily="49" charset="-122"/>
              </a:rPr>
              <a:t>DNA</a:t>
            </a:r>
            <a:r>
              <a:rPr lang="zh-CN" altLang="en-US" dirty="0">
                <a:solidFill>
                  <a:srgbClr val="FFFFFF"/>
                </a:solidFill>
                <a:latin typeface="Times New Roman" panose="02020603050405020304" pitchFamily="18" charset="0"/>
                <a:ea typeface="黑体" panose="02010609060101010101" pitchFamily="49" charset="-122"/>
              </a:rPr>
              <a:t>双螺旋在组蛋白八聚体分子的表面盘绕</a:t>
            </a:r>
            <a:r>
              <a:rPr lang="en-US" altLang="zh-CN" dirty="0">
                <a:solidFill>
                  <a:srgbClr val="FFFFFF"/>
                </a:solidFill>
                <a:latin typeface="Times New Roman" panose="02020603050405020304" pitchFamily="18" charset="0"/>
                <a:ea typeface="黑体" panose="02010609060101010101" pitchFamily="49" charset="-122"/>
              </a:rPr>
              <a:t>1.75</a:t>
            </a:r>
            <a:r>
              <a:rPr lang="zh-CN" altLang="en-US" dirty="0">
                <a:solidFill>
                  <a:srgbClr val="FFFFFF"/>
                </a:solidFill>
                <a:latin typeface="Times New Roman" panose="02020603050405020304" pitchFamily="18" charset="0"/>
                <a:ea typeface="黑体" panose="02010609060101010101" pitchFamily="49" charset="-122"/>
              </a:rPr>
              <a:t>圈，其长度约为</a:t>
            </a:r>
            <a:r>
              <a:rPr lang="en-US" altLang="zh-CN" dirty="0">
                <a:solidFill>
                  <a:srgbClr val="FFFFFF"/>
                </a:solidFill>
                <a:latin typeface="Times New Roman" panose="02020603050405020304" pitchFamily="18" charset="0"/>
                <a:ea typeface="黑体" panose="02010609060101010101" pitchFamily="49" charset="-122"/>
              </a:rPr>
              <a:t>146bp</a:t>
            </a:r>
            <a:r>
              <a:rPr lang="zh-CN" altLang="en-US" dirty="0">
                <a:solidFill>
                  <a:srgbClr val="FFFFFF"/>
                </a:solidFill>
                <a:latin typeface="Times New Roman" panose="02020603050405020304" pitchFamily="18" charset="0"/>
                <a:ea typeface="黑体" panose="02010609060101010101" pitchFamily="49" charset="-122"/>
              </a:rPr>
              <a:t>，负超螺旋；</a:t>
            </a:r>
            <a:endParaRPr lang="zh-CN" altLang="en-US" dirty="0">
              <a:solidFill>
                <a:srgbClr val="FFFFFF"/>
              </a:solidFill>
              <a:latin typeface="Times New Roman" panose="02020603050405020304" pitchFamily="18" charset="0"/>
              <a:ea typeface="黑体" panose="02010609060101010101" pitchFamily="49" charset="-122"/>
            </a:endParaRPr>
          </a:p>
          <a:p>
            <a:pPr>
              <a:lnSpc>
                <a:spcPct val="110000"/>
              </a:lnSpc>
              <a:spcBef>
                <a:spcPct val="20000"/>
              </a:spcBef>
              <a:buClr>
                <a:srgbClr val="E3E3FF"/>
              </a:buClr>
            </a:pPr>
            <a:r>
              <a:rPr lang="zh-CN" altLang="en-US" dirty="0">
                <a:latin typeface="Times New Roman" panose="02020603050405020304" pitchFamily="18" charset="0"/>
                <a:ea typeface="黑体" panose="02010609060101010101" pitchFamily="49" charset="-122"/>
              </a:rPr>
              <a:t>       组蛋白的核心颗粒</a:t>
            </a:r>
            <a:r>
              <a:rPr lang="zh-CN" altLang="en-US" dirty="0">
                <a:solidFill>
                  <a:srgbClr val="FFFFFF"/>
                </a:solidFill>
                <a:latin typeface="Times New Roman" panose="02020603050405020304" pitchFamily="18" charset="0"/>
                <a:ea typeface="黑体" panose="02010609060101010101" pitchFamily="49" charset="-122"/>
              </a:rPr>
              <a:t>为扁球形：</a:t>
            </a:r>
            <a:r>
              <a:rPr lang="en-US" altLang="zh-CN" dirty="0">
                <a:solidFill>
                  <a:srgbClr val="FFFFFF"/>
                </a:solidFill>
                <a:latin typeface="Times New Roman" panose="02020603050405020304" pitchFamily="18" charset="0"/>
                <a:ea typeface="黑体" panose="02010609060101010101" pitchFamily="49" charset="-122"/>
              </a:rPr>
              <a:t>5.5 nm×11 nm</a:t>
            </a:r>
            <a:r>
              <a:rPr lang="zh-CN" altLang="en-US" dirty="0">
                <a:solidFill>
                  <a:srgbClr val="FFFFFF"/>
                </a:solidFill>
                <a:latin typeface="Times New Roman" panose="02020603050405020304" pitchFamily="18" charset="0"/>
                <a:ea typeface="黑体" panose="02010609060101010101" pitchFamily="49" charset="-122"/>
              </a:rPr>
              <a:t>。相邻的两个核小体由约</a:t>
            </a:r>
            <a:r>
              <a:rPr lang="en-US" altLang="zh-CN" dirty="0">
                <a:solidFill>
                  <a:srgbClr val="FFFFFF"/>
                </a:solidFill>
                <a:latin typeface="Times New Roman" panose="02020603050405020304" pitchFamily="18" charset="0"/>
                <a:ea typeface="黑体" panose="02010609060101010101" pitchFamily="49" charset="-122"/>
              </a:rPr>
              <a:t>55 bp</a:t>
            </a:r>
            <a:r>
              <a:rPr lang="zh-CN" altLang="en-US" dirty="0">
                <a:solidFill>
                  <a:srgbClr val="FFFFFF"/>
                </a:solidFill>
                <a:latin typeface="Times New Roman" panose="02020603050405020304" pitchFamily="18" charset="0"/>
                <a:ea typeface="黑体" panose="02010609060101010101" pitchFamily="49" charset="-122"/>
              </a:rPr>
              <a:t>的</a:t>
            </a:r>
            <a:r>
              <a:rPr lang="en-US" altLang="zh-CN" dirty="0">
                <a:solidFill>
                  <a:srgbClr val="FFFFFF"/>
                </a:solidFill>
                <a:latin typeface="Times New Roman" panose="02020603050405020304" pitchFamily="18" charset="0"/>
                <a:ea typeface="黑体" panose="02010609060101010101" pitchFamily="49" charset="-122"/>
              </a:rPr>
              <a:t>DNA</a:t>
            </a:r>
            <a:r>
              <a:rPr lang="zh-CN" altLang="en-US" dirty="0">
                <a:solidFill>
                  <a:srgbClr val="FFFFFF"/>
                </a:solidFill>
                <a:latin typeface="Times New Roman" panose="02020603050405020304" pitchFamily="18" charset="0"/>
                <a:ea typeface="黑体" panose="02010609060101010101" pitchFamily="49" charset="-122"/>
              </a:rPr>
              <a:t>连接，称为连接区</a:t>
            </a:r>
            <a:r>
              <a:rPr lang="en-US" altLang="zh-CN" dirty="0">
                <a:solidFill>
                  <a:srgbClr val="FFFFFF"/>
                </a:solidFill>
                <a:latin typeface="Times New Roman" panose="02020603050405020304" pitchFamily="18" charset="0"/>
                <a:ea typeface="黑体" panose="02010609060101010101" pitchFamily="49" charset="-122"/>
              </a:rPr>
              <a:t>DNA</a:t>
            </a:r>
            <a:r>
              <a:rPr lang="zh-CN" altLang="en-US" dirty="0">
                <a:solidFill>
                  <a:srgbClr val="FFFFFF"/>
                </a:solidFill>
                <a:latin typeface="Times New Roman" panose="02020603050405020304" pitchFamily="18" charset="0"/>
                <a:ea typeface="黑体" panose="02010609060101010101" pitchFamily="49" charset="-122"/>
              </a:rPr>
              <a:t>，在连接区部位结合有一个组蛋白分子</a:t>
            </a:r>
            <a:r>
              <a:rPr lang="en-US" altLang="zh-CN" dirty="0">
                <a:solidFill>
                  <a:srgbClr val="FFFFFF"/>
                </a:solidFill>
                <a:latin typeface="Times New Roman" panose="02020603050405020304" pitchFamily="18" charset="0"/>
                <a:ea typeface="黑体" panose="02010609060101010101" pitchFamily="49" charset="-122"/>
              </a:rPr>
              <a:t>H1</a:t>
            </a:r>
            <a:r>
              <a:rPr lang="zh-CN" altLang="en-US" dirty="0">
                <a:solidFill>
                  <a:srgbClr val="FFFFFF"/>
                </a:solidFill>
                <a:latin typeface="Times New Roman" panose="02020603050405020304" pitchFamily="18" charset="0"/>
                <a:ea typeface="黑体" panose="02010609060101010101" pitchFamily="49" charset="-122"/>
              </a:rPr>
              <a:t>。</a:t>
            </a:r>
            <a:endParaRPr lang="zh-CN" altLang="en-US" dirty="0">
              <a:solidFill>
                <a:srgbClr val="FFFFFF"/>
              </a:solidFill>
              <a:latin typeface="Times New Roman" panose="02020603050405020304" pitchFamily="18" charset="0"/>
              <a:ea typeface="黑体" panose="02010609060101010101" pitchFamily="49" charset="-122"/>
            </a:endParaRPr>
          </a:p>
        </p:txBody>
      </p:sp>
      <p:sp>
        <p:nvSpPr>
          <p:cNvPr id="14340" name="文本框 1"/>
          <p:cNvSpPr txBox="1"/>
          <p:nvPr/>
        </p:nvSpPr>
        <p:spPr>
          <a:xfrm>
            <a:off x="609600" y="762000"/>
            <a:ext cx="8153400" cy="830263"/>
          </a:xfrm>
          <a:prstGeom prst="rect">
            <a:avLst/>
          </a:prstGeom>
          <a:noFill/>
          <a:ln w="9525">
            <a:noFill/>
          </a:ln>
        </p:spPr>
        <p:txBody>
          <a:bodyPr>
            <a:spAutoFit/>
          </a:bodyPr>
          <a:p>
            <a:r>
              <a:rPr lang="zh-CN" altLang="en-US" sz="2400" dirty="0">
                <a:latin typeface="黑体" panose="02010609060101010101" pitchFamily="49" charset="-122"/>
                <a:ea typeface="黑体" panose="02010609060101010101" pitchFamily="49" charset="-122"/>
              </a:rPr>
              <a:t>    核小体（</a:t>
            </a:r>
            <a:r>
              <a:rPr lang="en-US" altLang="zh-CN" sz="2400" dirty="0">
                <a:latin typeface="Times New Roman" panose="02020603050405020304" pitchFamily="18" charset="0"/>
                <a:ea typeface="黑体" panose="02010609060101010101" pitchFamily="49" charset="-122"/>
              </a:rPr>
              <a:t>nucleosome</a:t>
            </a:r>
            <a:r>
              <a:rPr lang="zh-CN" altLang="en-US" sz="2400" dirty="0">
                <a:latin typeface="黑体" panose="02010609060101010101" pitchFamily="49" charset="-122"/>
                <a:ea typeface="黑体" panose="02010609060101010101" pitchFamily="49" charset="-122"/>
              </a:rPr>
              <a:t>）是构成染色质的基本结构单位，使染色质中</a:t>
            </a:r>
            <a:r>
              <a:rPr lang="en-US" altLang="zh-CN" sz="2400" dirty="0">
                <a:latin typeface="黑体" panose="02010609060101010101" pitchFamily="49" charset="-122"/>
                <a:ea typeface="黑体" panose="02010609060101010101" pitchFamily="49" charset="-122"/>
              </a:rPr>
              <a:t>DNA</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RNA</a:t>
            </a:r>
            <a:r>
              <a:rPr lang="zh-CN" altLang="en-US" sz="2400" dirty="0">
                <a:latin typeface="黑体" panose="02010609060101010101" pitchFamily="49" charset="-122"/>
                <a:ea typeface="黑体" panose="02010609060101010101" pitchFamily="49" charset="-122"/>
              </a:rPr>
              <a:t>和蛋白质组成一种致密的结构。</a:t>
            </a:r>
            <a:endParaRPr lang="zh-CN" altLang="en-US" sz="2400" dirty="0">
              <a:latin typeface="黑体" panose="02010609060101010101" pitchFamily="49" charset="-122"/>
              <a:ea typeface="黑体" panose="02010609060101010101" pitchFamily="49" charset="-122"/>
            </a:endParaRPr>
          </a:p>
        </p:txBody>
      </p:sp>
      <p:pic>
        <p:nvPicPr>
          <p:cNvPr id="14341" name="图片 3"/>
          <p:cNvPicPr>
            <a:picLocks noChangeAspect="1"/>
          </p:cNvPicPr>
          <p:nvPr/>
        </p:nvPicPr>
        <p:blipFill>
          <a:blip r:embed="rId1"/>
          <a:stretch>
            <a:fillRect/>
          </a:stretch>
        </p:blipFill>
        <p:spPr>
          <a:xfrm>
            <a:off x="3471863" y="1752600"/>
            <a:ext cx="5672137" cy="4419600"/>
          </a:xfrm>
          <a:prstGeom prst="rect">
            <a:avLst/>
          </a:prstGeom>
          <a:noFill/>
          <a:ln w="9525">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3" name="Text Box 4"/>
          <p:cNvSpPr txBox="1"/>
          <p:nvPr/>
        </p:nvSpPr>
        <p:spPr>
          <a:xfrm>
            <a:off x="4114800" y="6400800"/>
            <a:ext cx="4572000" cy="396875"/>
          </a:xfrm>
          <a:prstGeom prst="rect">
            <a:avLst/>
          </a:prstGeom>
          <a:noFill/>
          <a:ln w="9525">
            <a:noFill/>
          </a:ln>
        </p:spPr>
        <p:txBody>
          <a:bodyPr>
            <a:spAutoFit/>
          </a:bodyPr>
          <a:p>
            <a:pPr eaLnBrk="1" hangingPunct="1">
              <a:spcBef>
                <a:spcPct val="50000"/>
              </a:spcBef>
            </a:pPr>
            <a:endParaRPr lang="zh-CN" altLang="zh-CN" dirty="0">
              <a:latin typeface="Arial" panose="020B0604020202020204" pitchFamily="34" charset="0"/>
            </a:endParaRPr>
          </a:p>
        </p:txBody>
      </p:sp>
      <p:pic>
        <p:nvPicPr>
          <p:cNvPr id="2" name="图片 1"/>
          <p:cNvPicPr>
            <a:picLocks noChangeAspect="1"/>
          </p:cNvPicPr>
          <p:nvPr/>
        </p:nvPicPr>
        <p:blipFill>
          <a:blip r:embed="rId1"/>
          <a:srcRect/>
          <a:stretch>
            <a:fillRect/>
          </a:stretch>
        </p:blipFill>
        <p:spPr>
          <a:xfrm>
            <a:off x="-4876800" y="-16015970"/>
            <a:ext cx="2196000" cy="4519288"/>
          </a:xfrm>
          <a:prstGeom prst="rect">
            <a:avLst/>
          </a:prstGeom>
        </p:spPr>
      </p:pic>
      <p:pic>
        <p:nvPicPr>
          <p:cNvPr id="4" name="图片 3"/>
          <p:cNvPicPr>
            <a:picLocks noChangeAspect="1"/>
          </p:cNvPicPr>
          <p:nvPr/>
        </p:nvPicPr>
        <p:blipFill>
          <a:blip r:embed="rId2"/>
          <a:stretch>
            <a:fillRect/>
          </a:stretch>
        </p:blipFill>
        <p:spPr>
          <a:xfrm>
            <a:off x="-4848225" y="-15949295"/>
            <a:ext cx="2625018" cy="540000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2895600" y="228600"/>
            <a:ext cx="2960370" cy="6050280"/>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Rectangle 2"/>
          <p:cNvSpPr>
            <a:spLocks noGrp="1"/>
          </p:cNvSpPr>
          <p:nvPr>
            <p:ph type="title"/>
          </p:nvPr>
        </p:nvSpPr>
        <p:spPr>
          <a:xfrm>
            <a:off x="457200" y="-76200"/>
            <a:ext cx="8229600" cy="1143000"/>
          </a:xfrm>
          <a:ln/>
        </p:spPr>
        <p:txBody>
          <a:bodyPr vert="horz" wrap="square" lIns="91440" tIns="45720" rIns="91440" bIns="45720" anchor="ctr" anchorCtr="0"/>
          <a:p>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3</a:t>
            </a:r>
            <a:r>
              <a:rPr lang="zh-CN" altLang="en-US" sz="3600" dirty="0">
                <a:solidFill>
                  <a:srgbClr val="FFFF00"/>
                </a:solidFill>
                <a:latin typeface="黑体" panose="02010609060101010101" pitchFamily="49" charset="-122"/>
                <a:ea typeface="黑体" panose="02010609060101010101" pitchFamily="49" charset="-122"/>
              </a:rPr>
              <a:t>）染色体的数目</a:t>
            </a:r>
            <a:endParaRPr lang="zh-CN" altLang="en-US" sz="3600" dirty="0">
              <a:solidFill>
                <a:srgbClr val="FFFF00"/>
              </a:solidFill>
              <a:latin typeface="黑体" panose="02010609060101010101" pitchFamily="49" charset="-122"/>
              <a:ea typeface="黑体" panose="02010609060101010101" pitchFamily="49" charset="-122"/>
            </a:endParaRPr>
          </a:p>
        </p:txBody>
      </p:sp>
      <p:sp>
        <p:nvSpPr>
          <p:cNvPr id="16387" name="Rectangle 3"/>
          <p:cNvSpPr>
            <a:spLocks noGrp="1"/>
          </p:cNvSpPr>
          <p:nvPr>
            <p:ph idx="1"/>
          </p:nvPr>
        </p:nvSpPr>
        <p:spPr>
          <a:xfrm>
            <a:off x="381000" y="838200"/>
            <a:ext cx="8229600" cy="1371600"/>
          </a:xfrm>
          <a:ln/>
        </p:spPr>
        <p:txBody>
          <a:bodyPr vert="horz" wrap="square" lIns="91440" tIns="45720" rIns="91440" bIns="45720" anchor="t" anchorCtr="0"/>
          <a:p>
            <a:pPr marL="0" indent="0">
              <a:lnSpc>
                <a:spcPct val="120000"/>
              </a:lnSpc>
              <a:buNone/>
            </a:pPr>
            <a:r>
              <a:rPr lang="zh-CN" altLang="en-US" sz="2400" dirty="0"/>
              <a:t>各种生物的染色体数目是恒定的，其在体细胞中成对，在性细胞中成单。常以</a:t>
            </a:r>
            <a:r>
              <a:rPr lang="en-US" altLang="zh-CN" sz="2400" dirty="0"/>
              <a:t>2n</a:t>
            </a:r>
            <a:r>
              <a:rPr lang="en-US" altLang="zh-CN" sz="2400" dirty="0">
                <a:solidFill>
                  <a:srgbClr val="FF0000"/>
                </a:solidFill>
              </a:rPr>
              <a:t>(diploid</a:t>
            </a:r>
            <a:r>
              <a:rPr lang="en-US" altLang="zh-CN" sz="2400" dirty="0"/>
              <a:t>)</a:t>
            </a:r>
            <a:r>
              <a:rPr lang="zh-CN" altLang="en-US" sz="2400" dirty="0"/>
              <a:t>表示体细胞的染色体数目，用</a:t>
            </a:r>
            <a:r>
              <a:rPr lang="en-US" altLang="zh-CN" sz="2400" dirty="0"/>
              <a:t>n(</a:t>
            </a:r>
            <a:r>
              <a:rPr lang="en-US" altLang="zh-CN" sz="2400" dirty="0">
                <a:solidFill>
                  <a:srgbClr val="FF0000"/>
                </a:solidFill>
              </a:rPr>
              <a:t>haploid</a:t>
            </a:r>
            <a:r>
              <a:rPr lang="en-US" altLang="zh-CN" sz="2400" dirty="0"/>
              <a:t>)</a:t>
            </a:r>
            <a:r>
              <a:rPr lang="zh-CN" altLang="en-US" sz="2400" dirty="0"/>
              <a:t>表示性细胞的染色体数目。</a:t>
            </a:r>
            <a:endParaRPr lang="zh-CN" altLang="en-US" sz="2400" dirty="0">
              <a:latin typeface="Times New Roman" panose="02020603050405020304" pitchFamily="18" charset="0"/>
              <a:ea typeface="黑体" panose="02010609060101010101" pitchFamily="49" charset="-122"/>
            </a:endParaRPr>
          </a:p>
        </p:txBody>
      </p:sp>
      <p:pic>
        <p:nvPicPr>
          <p:cNvPr id="16388" name="Picture 4"/>
          <p:cNvPicPr>
            <a:picLocks noChangeAspect="1"/>
          </p:cNvPicPr>
          <p:nvPr/>
        </p:nvPicPr>
        <p:blipFill>
          <a:blip r:embed="rId1"/>
          <a:stretch>
            <a:fillRect/>
          </a:stretch>
        </p:blipFill>
        <p:spPr>
          <a:xfrm>
            <a:off x="228600" y="2362200"/>
            <a:ext cx="8686800" cy="4189413"/>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2"/>
          <p:cNvSpPr>
            <a:spLocks noGrp="1"/>
          </p:cNvSpPr>
          <p:nvPr>
            <p:ph type="title"/>
          </p:nvPr>
        </p:nvSpPr>
        <p:spPr>
          <a:xfrm>
            <a:off x="457200" y="-76200"/>
            <a:ext cx="8229600" cy="1143000"/>
          </a:xfrm>
          <a:ln/>
        </p:spPr>
        <p:txBody>
          <a:bodyPr vert="horz" wrap="square" lIns="91440" tIns="45720" rIns="91440" bIns="45720" anchor="ctr" anchorCtr="0"/>
          <a:p>
            <a:r>
              <a:rPr lang="zh-CN" altLang="zh-CN" sz="3600" dirty="0">
                <a:solidFill>
                  <a:srgbClr val="FFFF00"/>
                </a:solidFill>
                <a:latin typeface="黑体" panose="02010609060101010101" pitchFamily="49" charset="-122"/>
                <a:ea typeface="黑体" panose="02010609060101010101" pitchFamily="49" charset="-122"/>
              </a:rPr>
              <a:t>关于</a:t>
            </a:r>
            <a:r>
              <a:rPr lang="zh-CN" altLang="en-US" sz="3600" dirty="0">
                <a:solidFill>
                  <a:srgbClr val="FFFF00"/>
                </a:solidFill>
                <a:latin typeface="黑体" panose="02010609060101010101" pitchFamily="49" charset="-122"/>
                <a:ea typeface="黑体" panose="02010609060101010101" pitchFamily="49" charset="-122"/>
              </a:rPr>
              <a:t>染色体的一些概念</a:t>
            </a:r>
            <a:endParaRPr lang="zh-CN" altLang="en-US" sz="3600" dirty="0">
              <a:solidFill>
                <a:srgbClr val="FFFF00"/>
              </a:solidFill>
              <a:latin typeface="黑体" panose="02010609060101010101" pitchFamily="49" charset="-122"/>
              <a:ea typeface="黑体" panose="02010609060101010101" pitchFamily="49" charset="-122"/>
            </a:endParaRPr>
          </a:p>
        </p:txBody>
      </p:sp>
      <p:pic>
        <p:nvPicPr>
          <p:cNvPr id="17411" name="图片 1" descr="OIP (2)"/>
          <p:cNvPicPr>
            <a:picLocks noChangeAspect="1"/>
          </p:cNvPicPr>
          <p:nvPr/>
        </p:nvPicPr>
        <p:blipFill>
          <a:blip r:embed="rId1"/>
          <a:stretch>
            <a:fillRect/>
          </a:stretch>
        </p:blipFill>
        <p:spPr>
          <a:xfrm>
            <a:off x="457200" y="1724025"/>
            <a:ext cx="3865563" cy="3257550"/>
          </a:xfrm>
          <a:prstGeom prst="rect">
            <a:avLst/>
          </a:prstGeom>
          <a:noFill/>
          <a:ln w="9525">
            <a:noFill/>
          </a:ln>
        </p:spPr>
      </p:pic>
      <p:pic>
        <p:nvPicPr>
          <p:cNvPr id="17412" name="图片 4" descr="50da81cb39dbb6fd93a1c33b0e24ab18972b3730"/>
          <p:cNvPicPr>
            <a:picLocks noChangeAspect="1"/>
          </p:cNvPicPr>
          <p:nvPr/>
        </p:nvPicPr>
        <p:blipFill>
          <a:blip r:embed="rId2"/>
          <a:stretch>
            <a:fillRect/>
          </a:stretch>
        </p:blipFill>
        <p:spPr>
          <a:xfrm>
            <a:off x="5505450" y="1574800"/>
            <a:ext cx="2657475" cy="339725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Rectangle 2"/>
          <p:cNvSpPr>
            <a:spLocks noGrp="1"/>
          </p:cNvSpPr>
          <p:nvPr>
            <p:ph type="title"/>
          </p:nvPr>
        </p:nvSpPr>
        <p:spPr>
          <a:xfrm>
            <a:off x="1143000" y="-152400"/>
            <a:ext cx="8229600" cy="1143000"/>
          </a:xfrm>
          <a:ln/>
        </p:spPr>
        <p:txBody>
          <a:bodyPr vert="horz" wrap="square" lIns="91440" tIns="45720" rIns="91440" bIns="45720" anchor="ctr" anchorCtr="0"/>
          <a:p>
            <a:r>
              <a:rPr lang="en-US" altLang="zh-CN" sz="2800" dirty="0">
                <a:solidFill>
                  <a:srgbClr val="FFFF00"/>
                </a:solidFill>
                <a:ea typeface="黑体" panose="02010609060101010101" pitchFamily="49" charset="-122"/>
              </a:rPr>
              <a:t>2.1.3  </a:t>
            </a:r>
            <a:r>
              <a:rPr lang="zh-CN" altLang="en-US" sz="2800" dirty="0">
                <a:solidFill>
                  <a:srgbClr val="FFFF00"/>
                </a:solidFill>
                <a:ea typeface="黑体" panose="02010609060101010101" pitchFamily="49" charset="-122"/>
              </a:rPr>
              <a:t>染色体在细胞分裂中的行为</a:t>
            </a:r>
            <a:r>
              <a:rPr lang="zh-CN" altLang="en-US" dirty="0"/>
              <a:t> </a:t>
            </a:r>
            <a:endParaRPr lang="zh-CN" altLang="en-US" dirty="0"/>
          </a:p>
        </p:txBody>
      </p:sp>
      <p:sp>
        <p:nvSpPr>
          <p:cNvPr id="18435" name="Rectangle 3"/>
          <p:cNvSpPr>
            <a:spLocks noGrp="1"/>
          </p:cNvSpPr>
          <p:nvPr>
            <p:ph idx="1"/>
          </p:nvPr>
        </p:nvSpPr>
        <p:spPr>
          <a:xfrm>
            <a:off x="533400" y="762000"/>
            <a:ext cx="8229600" cy="2514600"/>
          </a:xfrm>
          <a:ln/>
        </p:spPr>
        <p:txBody>
          <a:bodyPr vert="horz" wrap="square" lIns="91440" tIns="45720" rIns="91440" bIns="45720" anchor="t" anchorCtr="0"/>
          <a:p>
            <a:pPr marL="0" indent="92075">
              <a:lnSpc>
                <a:spcPct val="120000"/>
              </a:lnSpc>
              <a:buNone/>
            </a:pPr>
            <a:r>
              <a:rPr lang="zh-CN" altLang="en-US" sz="2000" dirty="0">
                <a:latin typeface="Times New Roman" panose="02020603050405020304" pitchFamily="18" charset="0"/>
                <a:ea typeface="黑体" panose="02010609060101010101" pitchFamily="49" charset="-122"/>
              </a:rPr>
              <a:t>在细胞周期中，细胞分裂期：细胞核分裂和胞质分裂两个主要过程。染色体在</a:t>
            </a:r>
            <a:r>
              <a:rPr lang="zh-CN" altLang="en-US" sz="2000" dirty="0">
                <a:solidFill>
                  <a:srgbClr val="FF0000"/>
                </a:solidFill>
                <a:latin typeface="Times New Roman" panose="02020603050405020304" pitchFamily="18" charset="0"/>
                <a:ea typeface="黑体" panose="02010609060101010101" pitchFamily="49" charset="-122"/>
              </a:rPr>
              <a:t>有丝分裂（</a:t>
            </a:r>
            <a:r>
              <a:rPr lang="en-US" altLang="zh-CN" sz="2000" dirty="0">
                <a:solidFill>
                  <a:srgbClr val="FF0000"/>
                </a:solidFill>
                <a:latin typeface="Times New Roman" panose="02020603050405020304" pitchFamily="18" charset="0"/>
                <a:ea typeface="黑体" panose="02010609060101010101" pitchFamily="49" charset="-122"/>
              </a:rPr>
              <a:t>mitosis</a:t>
            </a:r>
            <a:r>
              <a:rPr lang="zh-CN" altLang="en-US" sz="2000" dirty="0">
                <a:solidFill>
                  <a:srgbClr val="FF0000"/>
                </a:solidFill>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和</a:t>
            </a:r>
            <a:r>
              <a:rPr lang="zh-CN" altLang="en-US" sz="2000" dirty="0">
                <a:solidFill>
                  <a:srgbClr val="FF0000"/>
                </a:solidFill>
                <a:latin typeface="Times New Roman" panose="02020603050405020304" pitchFamily="18" charset="0"/>
                <a:ea typeface="黑体" panose="02010609060101010101" pitchFamily="49" charset="-122"/>
              </a:rPr>
              <a:t>减数分裂（</a:t>
            </a:r>
            <a:r>
              <a:rPr lang="en-US" altLang="zh-CN" sz="2000" dirty="0">
                <a:solidFill>
                  <a:srgbClr val="FF0000"/>
                </a:solidFill>
                <a:latin typeface="Times New Roman" panose="02020603050405020304" pitchFamily="18" charset="0"/>
                <a:ea typeface="黑体" panose="02010609060101010101" pitchFamily="49" charset="-122"/>
              </a:rPr>
              <a:t>meiosis</a:t>
            </a:r>
            <a:r>
              <a:rPr lang="zh-CN" altLang="en-US" sz="2000" dirty="0">
                <a:solidFill>
                  <a:srgbClr val="FF0000"/>
                </a:solidFill>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这两种分裂方式中的行为是有所不同的。</a:t>
            </a:r>
            <a:endParaRPr lang="zh-CN" altLang="en-US" sz="2000" dirty="0">
              <a:latin typeface="Times New Roman" panose="02020603050405020304" pitchFamily="18" charset="0"/>
              <a:ea typeface="黑体" panose="02010609060101010101" pitchFamily="49" charset="-122"/>
            </a:endParaRPr>
          </a:p>
          <a:p>
            <a:pPr marL="0" indent="92075">
              <a:lnSpc>
                <a:spcPct val="120000"/>
              </a:lnSpc>
              <a:buNone/>
            </a:pPr>
            <a:r>
              <a:rPr lang="zh-CN" altLang="en-US" sz="2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1</a:t>
            </a:r>
            <a:r>
              <a:rPr lang="zh-CN" altLang="en-US" sz="2000" dirty="0">
                <a:latin typeface="Times New Roman" panose="02020603050405020304" pitchFamily="18" charset="0"/>
                <a:ea typeface="黑体" panose="02010609060101010101" pitchFamily="49" charset="-122"/>
              </a:rPr>
              <a:t>）</a:t>
            </a:r>
            <a:r>
              <a:rPr lang="zh-CN" altLang="en-US" sz="2000" dirty="0">
                <a:solidFill>
                  <a:srgbClr val="FFFF00"/>
                </a:solidFill>
                <a:latin typeface="Times New Roman" panose="02020603050405020304" pitchFamily="18" charset="0"/>
                <a:ea typeface="黑体" panose="02010609060101010101" pitchFamily="49" charset="-122"/>
              </a:rPr>
              <a:t>有丝分裂</a:t>
            </a:r>
            <a:r>
              <a:rPr lang="zh-CN" altLang="en-US" sz="2000" dirty="0">
                <a:latin typeface="Times New Roman" panose="02020603050405020304" pitchFamily="18" charset="0"/>
                <a:ea typeface="黑体" panose="02010609060101010101" pitchFamily="49" charset="-122"/>
              </a:rPr>
              <a:t>又称为间接分裂（</a:t>
            </a:r>
            <a:r>
              <a:rPr lang="en-US" altLang="zh-CN" sz="2000" dirty="0">
                <a:latin typeface="Times New Roman" panose="02020603050405020304" pitchFamily="18" charset="0"/>
                <a:ea typeface="黑体" panose="02010609060101010101" pitchFamily="49" charset="-122"/>
              </a:rPr>
              <a:t>indirect division</a:t>
            </a:r>
            <a:r>
              <a:rPr lang="zh-CN" altLang="en-US" sz="2000" dirty="0">
                <a:latin typeface="Times New Roman" panose="02020603050405020304" pitchFamily="18" charset="0"/>
                <a:ea typeface="黑体" panose="02010609060101010101" pitchFamily="49" charset="-122"/>
              </a:rPr>
              <a:t>），一般发生在体细胞中，与细胞的增殖和个体的生长发育密切相关。</a:t>
            </a:r>
            <a:endParaRPr lang="zh-CN" altLang="en-US" sz="2000" dirty="0">
              <a:latin typeface="Times New Roman" panose="02020603050405020304" pitchFamily="18" charset="0"/>
              <a:ea typeface="黑体" panose="02010609060101010101" pitchFamily="49" charset="-122"/>
            </a:endParaRPr>
          </a:p>
          <a:p>
            <a:pPr marL="0" indent="92075">
              <a:lnSpc>
                <a:spcPct val="120000"/>
              </a:lnSpc>
              <a:buNone/>
            </a:pPr>
            <a:r>
              <a:rPr lang="zh-CN" altLang="en-US" sz="2000" dirty="0">
                <a:latin typeface="Times New Roman" panose="02020603050405020304" pitchFamily="18" charset="0"/>
                <a:ea typeface="黑体" panose="02010609060101010101" pitchFamily="49" charset="-122"/>
              </a:rPr>
              <a:t>　</a:t>
            </a:r>
            <a:endParaRPr lang="zh-CN" altLang="en-US" sz="2000" dirty="0">
              <a:latin typeface="Times New Roman" panose="02020603050405020304" pitchFamily="18" charset="0"/>
              <a:ea typeface="黑体" panose="02010609060101010101" pitchFamily="49" charset="-122"/>
            </a:endParaRPr>
          </a:p>
          <a:p>
            <a:pPr marL="0" indent="92075">
              <a:lnSpc>
                <a:spcPct val="120000"/>
              </a:lnSpc>
              <a:buNone/>
            </a:pPr>
            <a:endParaRPr lang="en-US" altLang="zh-CN" sz="2000" dirty="0">
              <a:latin typeface="Times New Roman" panose="02020603050405020304" pitchFamily="18" charset="0"/>
              <a:ea typeface="黑体" panose="02010609060101010101" pitchFamily="49" charset="-122"/>
            </a:endParaRPr>
          </a:p>
        </p:txBody>
      </p:sp>
      <p:pic>
        <p:nvPicPr>
          <p:cNvPr id="18436" name="图片 10" descr="img005.tif"/>
          <p:cNvPicPr>
            <a:picLocks noChangeAspect="1"/>
          </p:cNvPicPr>
          <p:nvPr/>
        </p:nvPicPr>
        <p:blipFill>
          <a:blip r:embed="rId1"/>
          <a:stretch>
            <a:fillRect/>
          </a:stretch>
        </p:blipFill>
        <p:spPr>
          <a:xfrm>
            <a:off x="2438400" y="3048000"/>
            <a:ext cx="4495800" cy="354012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3"/>
          <p:cNvSpPr txBox="1"/>
          <p:nvPr/>
        </p:nvSpPr>
        <p:spPr>
          <a:xfrm>
            <a:off x="304800" y="990600"/>
            <a:ext cx="8534400" cy="3124200"/>
          </a:xfrm>
          <a:prstGeom prst="rect">
            <a:avLst/>
          </a:prstGeom>
          <a:noFill/>
          <a:ln w="9525">
            <a:noFill/>
          </a:ln>
        </p:spPr>
        <p:txBody>
          <a:bodyPr/>
          <a:p>
            <a:pPr>
              <a:lnSpc>
                <a:spcPct val="135000"/>
              </a:lnSpc>
              <a:spcBef>
                <a:spcPct val="5000"/>
              </a:spcBef>
              <a:buClr>
                <a:schemeClr val="tx2"/>
              </a:buClr>
            </a:pPr>
            <a:r>
              <a:rPr lang="zh-CN" altLang="en-US" sz="2400" dirty="0">
                <a:latin typeface="黑体" panose="02010609060101010101" pitchFamily="49" charset="-122"/>
                <a:ea typeface="黑体" panose="02010609060101010101" pitchFamily="49" charset="-122"/>
              </a:rPr>
              <a:t>有丝分裂的主要特点</a:t>
            </a:r>
            <a:r>
              <a:rPr lang="zh-CN" altLang="en-US" sz="2400" dirty="0">
                <a:solidFill>
                  <a:schemeClr val="tx1"/>
                </a:solidFill>
                <a:latin typeface="黑体" panose="02010609060101010101" pitchFamily="49" charset="-122"/>
                <a:ea typeface="黑体" panose="02010609060101010101" pitchFamily="49" charset="-122"/>
              </a:rPr>
              <a:t>：细胞分裂一次，染色体复制一次，遗传物质均分到两个子细胞中。</a:t>
            </a:r>
            <a:endParaRPr lang="zh-CN" altLang="en-US" sz="2400" dirty="0">
              <a:solidFill>
                <a:schemeClr val="tx1"/>
              </a:solidFill>
              <a:latin typeface="黑体" panose="02010609060101010101" pitchFamily="49" charset="-122"/>
              <a:ea typeface="黑体" panose="02010609060101010101" pitchFamily="49" charset="-122"/>
            </a:endParaRPr>
          </a:p>
          <a:p>
            <a:pPr>
              <a:lnSpc>
                <a:spcPct val="135000"/>
              </a:lnSpc>
              <a:spcBef>
                <a:spcPct val="5000"/>
              </a:spcBef>
              <a:buClr>
                <a:schemeClr val="tx2"/>
              </a:buClr>
            </a:pPr>
            <a:r>
              <a:rPr lang="zh-CN" altLang="en-US" sz="2400" dirty="0">
                <a:latin typeface="黑体" panose="02010609060101010101" pitchFamily="49" charset="-122"/>
                <a:ea typeface="黑体" panose="02010609060101010101" pitchFamily="49" charset="-122"/>
              </a:rPr>
              <a:t>有丝分裂的遗传学意义在于：</a:t>
            </a:r>
            <a:r>
              <a:rPr lang="zh-CN" altLang="en-US" sz="2400" dirty="0">
                <a:solidFill>
                  <a:schemeClr val="tx1"/>
                </a:solidFill>
                <a:latin typeface="黑体" panose="02010609060101010101" pitchFamily="49" charset="-122"/>
                <a:ea typeface="黑体" panose="02010609060101010101" pitchFamily="49" charset="-122"/>
              </a:rPr>
              <a:t>一个细胞产生两个子细胞，</a:t>
            </a:r>
            <a:r>
              <a:rPr lang="zh-CN" altLang="en-US" sz="2400" dirty="0">
                <a:latin typeface="黑体" panose="02010609060101010101" pitchFamily="49" charset="-122"/>
                <a:ea typeface="黑体" panose="02010609060101010101" pitchFamily="49" charset="-122"/>
              </a:rPr>
              <a:t>有丝分裂使染色体精确地分配到子细胞，使子细胞含有与母细胞相等的遗传信息。</a:t>
            </a:r>
            <a:endParaRPr lang="zh-CN" altLang="en-US" sz="2400" dirty="0">
              <a:latin typeface="黑体" panose="02010609060101010101" pitchFamily="49" charset="-122"/>
              <a:ea typeface="黑体" panose="02010609060101010101" pitchFamily="49" charset="-122"/>
            </a:endParaRPr>
          </a:p>
          <a:p>
            <a:pPr>
              <a:lnSpc>
                <a:spcPct val="135000"/>
              </a:lnSpc>
              <a:spcBef>
                <a:spcPct val="5000"/>
              </a:spcBef>
              <a:buClr>
                <a:schemeClr val="tx2"/>
              </a:buClr>
            </a:pPr>
            <a:r>
              <a:rPr lang="zh-CN" altLang="en-US" dirty="0">
                <a:solidFill>
                  <a:schemeClr val="tx1"/>
                </a:solidFill>
                <a:latin typeface="黑体" panose="02010609060101010101" pitchFamily="49" charset="-122"/>
                <a:ea typeface="黑体" panose="02010609060101010101" pitchFamily="49" charset="-122"/>
              </a:rPr>
              <a:t>       </a:t>
            </a:r>
            <a:endParaRPr lang="zh-CN" altLang="en-US"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3"/>
          <p:cNvSpPr>
            <a:spLocks noGrp="1"/>
          </p:cNvSpPr>
          <p:nvPr>
            <p:ph idx="1"/>
          </p:nvPr>
        </p:nvSpPr>
        <p:spPr>
          <a:xfrm>
            <a:off x="457200" y="685800"/>
            <a:ext cx="8229600" cy="5638800"/>
          </a:xfrm>
          <a:ln/>
        </p:spPr>
        <p:txBody>
          <a:bodyPr vert="horz" wrap="square" lIns="91440" tIns="45720" rIns="91440" bIns="45720" anchor="t" anchorCtr="0"/>
          <a:p>
            <a:pPr>
              <a:lnSpc>
                <a:spcPct val="140000"/>
              </a:lnSpc>
              <a:buNone/>
            </a:pPr>
            <a:r>
              <a:rPr lang="en-US" altLang="zh-CN" sz="2000" dirty="0"/>
              <a:t>2</a:t>
            </a:r>
            <a:r>
              <a:rPr lang="zh-CN" altLang="en-US" sz="2000" dirty="0"/>
              <a:t>）</a:t>
            </a:r>
            <a:r>
              <a:rPr lang="zh-CN" altLang="en-US" sz="2000" dirty="0">
                <a:solidFill>
                  <a:srgbClr val="FFFF00"/>
                </a:solidFill>
                <a:latin typeface="黑体" panose="02010609060101010101" pitchFamily="49" charset="-122"/>
                <a:ea typeface="黑体" panose="02010609060101010101" pitchFamily="49" charset="-122"/>
              </a:rPr>
              <a:t>减数分裂</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meiosis</a:t>
            </a:r>
            <a:r>
              <a:rPr lang="zh-CN" altLang="en-US" sz="2000" dirty="0">
                <a:latin typeface="Times New Roman" panose="02020603050405020304" pitchFamily="18" charset="0"/>
                <a:ea typeface="黑体" panose="02010609060101010101" pitchFamily="49" charset="-122"/>
              </a:rPr>
              <a:t>）是在配子形成过程中的成熟期进行的，包括两次连续的核分裂而染色体只复制一次，每个子细胞核中只有单倍数的染色体的细胞分裂形式。</a:t>
            </a:r>
            <a:endParaRPr lang="zh-CN" altLang="en-US" sz="2000" dirty="0">
              <a:latin typeface="Times New Roman" panose="02020603050405020304" pitchFamily="18" charset="0"/>
              <a:ea typeface="黑体" panose="02010609060101010101" pitchFamily="49" charset="-122"/>
            </a:endParaRPr>
          </a:p>
          <a:p>
            <a:pPr>
              <a:lnSpc>
                <a:spcPct val="140000"/>
              </a:lnSpc>
              <a:buNone/>
            </a:pPr>
            <a:r>
              <a:rPr lang="zh-CN" altLang="en-US" sz="2000" dirty="0">
                <a:latin typeface="Times New Roman" panose="02020603050405020304" pitchFamily="18" charset="0"/>
                <a:ea typeface="黑体" panose="02010609060101010101" pitchFamily="49" charset="-122"/>
              </a:rPr>
              <a:t>             两次连续的核分裂分别称为第一次减数分裂（或减数分裂</a:t>
            </a:r>
            <a:r>
              <a:rPr lang="en-US" altLang="zh-CN" sz="2000" dirty="0">
                <a:latin typeface="Times New Roman" panose="02020603050405020304" pitchFamily="18" charset="0"/>
                <a:ea typeface="黑体" panose="02010609060101010101" pitchFamily="49" charset="-122"/>
              </a:rPr>
              <a:t>Ⅰ</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meiosisⅠ</a:t>
            </a:r>
            <a:r>
              <a:rPr lang="zh-CN" altLang="en-US" sz="2000" dirty="0">
                <a:latin typeface="Times New Roman" panose="02020603050405020304" pitchFamily="18" charset="0"/>
                <a:ea typeface="黑体" panose="02010609060101010101" pitchFamily="49" charset="-122"/>
              </a:rPr>
              <a:t>）和第二次减数分裂（或减数分裂</a:t>
            </a:r>
            <a:r>
              <a:rPr lang="en-US" altLang="zh-CN" sz="2000" dirty="0">
                <a:latin typeface="Times New Roman" panose="02020603050405020304" pitchFamily="18" charset="0"/>
                <a:ea typeface="黑体" panose="02010609060101010101" pitchFamily="49" charset="-122"/>
              </a:rPr>
              <a:t>Ⅱ</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meiosisⅡ</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a:lnSpc>
                <a:spcPct val="140000"/>
              </a:lnSpc>
              <a:buNone/>
            </a:pPr>
            <a:r>
              <a:rPr lang="zh-CN" altLang="en-US" sz="2000" dirty="0">
                <a:latin typeface="Times New Roman" panose="02020603050405020304" pitchFamily="18" charset="0"/>
                <a:ea typeface="黑体" panose="02010609060101010101" pitchFamily="49" charset="-122"/>
              </a:rPr>
              <a:t>            在两次减数分裂中都能区分出前期、中期、后期和末期。</a:t>
            </a:r>
            <a:r>
              <a:rPr lang="zh-CN" altLang="en-US" sz="2000" dirty="0">
                <a:solidFill>
                  <a:srgbClr val="FFFF00"/>
                </a:solidFill>
                <a:latin typeface="Times New Roman" panose="02020603050405020304" pitchFamily="18" charset="0"/>
                <a:ea typeface="黑体" panose="02010609060101010101" pitchFamily="49" charset="-122"/>
              </a:rPr>
              <a:t>减数分裂</a:t>
            </a:r>
            <a:r>
              <a:rPr lang="en-US" altLang="zh-CN" sz="2000" dirty="0">
                <a:solidFill>
                  <a:srgbClr val="FFFF00"/>
                </a:solidFill>
                <a:latin typeface="Times New Roman" panose="02020603050405020304" pitchFamily="18" charset="0"/>
                <a:ea typeface="黑体" panose="02010609060101010101" pitchFamily="49" charset="-122"/>
              </a:rPr>
              <a:t>Ⅰ</a:t>
            </a:r>
            <a:r>
              <a:rPr lang="zh-CN" altLang="en-US" sz="2000" dirty="0">
                <a:solidFill>
                  <a:srgbClr val="FFFF00"/>
                </a:solidFill>
                <a:latin typeface="Times New Roman" panose="02020603050405020304" pitchFamily="18" charset="0"/>
                <a:ea typeface="黑体" panose="02010609060101010101" pitchFamily="49" charset="-122"/>
              </a:rPr>
              <a:t>导致染色体的数目从二倍体到单倍体的减少，减数分裂</a:t>
            </a:r>
            <a:r>
              <a:rPr lang="en-US" altLang="zh-CN" sz="2000" dirty="0">
                <a:solidFill>
                  <a:srgbClr val="FFFF00"/>
                </a:solidFill>
                <a:latin typeface="Times New Roman" panose="02020603050405020304" pitchFamily="18" charset="0"/>
                <a:ea typeface="黑体" panose="02010609060101010101" pitchFamily="49" charset="-122"/>
              </a:rPr>
              <a:t>Ⅱ</a:t>
            </a:r>
            <a:r>
              <a:rPr lang="zh-CN" altLang="en-US" sz="2000" dirty="0">
                <a:solidFill>
                  <a:srgbClr val="FFFF00"/>
                </a:solidFill>
                <a:latin typeface="Times New Roman" panose="02020603050405020304" pitchFamily="18" charset="0"/>
                <a:ea typeface="黑体" panose="02010609060101010101" pitchFamily="49" charset="-122"/>
              </a:rPr>
              <a:t>导致姊妹染色单体的分离。</a:t>
            </a:r>
            <a:endParaRPr lang="zh-CN" altLang="en-US" sz="2000" dirty="0">
              <a:solidFill>
                <a:srgbClr val="FFFF00"/>
              </a:solidFill>
              <a:latin typeface="Times New Roman" panose="02020603050405020304" pitchFamily="18" charset="0"/>
              <a:ea typeface="黑体" panose="02010609060101010101" pitchFamily="49" charset="-122"/>
            </a:endParaRPr>
          </a:p>
          <a:p>
            <a:pPr>
              <a:lnSpc>
                <a:spcPct val="140000"/>
              </a:lnSpc>
              <a:buNone/>
            </a:pPr>
            <a:r>
              <a:rPr lang="zh-CN" altLang="en-US" sz="2000" dirty="0">
                <a:latin typeface="Times New Roman" panose="02020603050405020304" pitchFamily="18" charset="0"/>
                <a:ea typeface="黑体" panose="02010609060101010101" pitchFamily="49" charset="-122"/>
              </a:rPr>
              <a:t>              结果经两次减数分裂而产生的</a:t>
            </a:r>
            <a:r>
              <a:rPr lang="en-US" altLang="zh-CN" sz="2000" dirty="0">
                <a:latin typeface="Times New Roman" panose="02020603050405020304" pitchFamily="18" charset="0"/>
                <a:ea typeface="黑体" panose="02010609060101010101" pitchFamily="49" charset="-122"/>
              </a:rPr>
              <a:t>4</a:t>
            </a:r>
            <a:r>
              <a:rPr lang="zh-CN" altLang="en-US" sz="2000" dirty="0">
                <a:latin typeface="Times New Roman" panose="02020603050405020304" pitchFamily="18" charset="0"/>
                <a:ea typeface="黑体" panose="02010609060101010101" pitchFamily="49" charset="-122"/>
              </a:rPr>
              <a:t>个细胞核中都只有一套完整的单倍体基因组。在大多数情况下，减数分裂伴随着胞质分裂，所以一个二倍体细胞经过减数分裂产生</a:t>
            </a:r>
            <a:r>
              <a:rPr lang="en-US" altLang="zh-CN" sz="2000" dirty="0">
                <a:latin typeface="Times New Roman" panose="02020603050405020304" pitchFamily="18" charset="0"/>
                <a:ea typeface="黑体" panose="02010609060101010101" pitchFamily="49" charset="-122"/>
              </a:rPr>
              <a:t>4</a:t>
            </a:r>
            <a:r>
              <a:rPr lang="zh-CN" altLang="en-US" sz="2000" dirty="0">
                <a:latin typeface="Times New Roman" panose="02020603050405020304" pitchFamily="18" charset="0"/>
                <a:ea typeface="黑体" panose="02010609060101010101" pitchFamily="49" charset="-122"/>
              </a:rPr>
              <a:t>个单倍体细胞。</a:t>
            </a:r>
            <a:endParaRPr lang="zh-CN" altLang="en-US" sz="2000" dirty="0">
              <a:latin typeface="Times New Roman" panose="02020603050405020304" pitchFamily="18" charset="0"/>
              <a:ea typeface="黑体" panose="02010609060101010101" pitchFamily="49" charset="-122"/>
            </a:endParaRPr>
          </a:p>
          <a:p>
            <a:pPr>
              <a:lnSpc>
                <a:spcPct val="140000"/>
              </a:lnSpc>
              <a:buNone/>
            </a:pPr>
            <a:endParaRPr lang="en-US" altLang="zh-CN" sz="2000" dirty="0">
              <a:latin typeface="Times New Roman" panose="02020603050405020304" pitchFamily="18" charset="0"/>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标题 1"/>
          <p:cNvSpPr>
            <a:spLocks noGrp="1"/>
          </p:cNvSpPr>
          <p:nvPr>
            <p:ph type="title"/>
          </p:nvPr>
        </p:nvSpPr>
        <p:spPr>
          <a:ln/>
        </p:spPr>
        <p:txBody>
          <a:bodyPr vert="horz" wrap="square" lIns="91440" tIns="45720" rIns="91440" bIns="45720" anchor="ctr" anchorCtr="0"/>
          <a:p>
            <a:endParaRPr lang="zh-CN" altLang="en-US" dirty="0"/>
          </a:p>
        </p:txBody>
      </p:sp>
      <p:pic>
        <p:nvPicPr>
          <p:cNvPr id="21507" name="内容占位符 3" descr="img006.tif"/>
          <p:cNvPicPr>
            <a:picLocks noGrp="1" noChangeAspect="1"/>
          </p:cNvPicPr>
          <p:nvPr>
            <p:ph idx="1"/>
          </p:nvPr>
        </p:nvPicPr>
        <p:blipFill>
          <a:blip r:embed="rId1"/>
          <a:srcRect/>
          <a:stretch>
            <a:fillRect/>
          </a:stretch>
        </p:blipFill>
        <p:spPr>
          <a:xfrm>
            <a:off x="228600" y="381000"/>
            <a:ext cx="8797925" cy="6024563"/>
          </a:xfr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2"/>
          <p:cNvSpPr>
            <a:spLocks noGrp="1"/>
          </p:cNvSpPr>
          <p:nvPr>
            <p:ph type="title"/>
          </p:nvPr>
        </p:nvSpPr>
        <p:spPr>
          <a:ln/>
        </p:spPr>
        <p:txBody>
          <a:bodyPr vert="horz" wrap="square" lIns="91440" tIns="45720" rIns="91440" bIns="45720" anchor="ctr" anchorCtr="0"/>
          <a:p>
            <a:r>
              <a:rPr lang="zh-CN" altLang="en-US" sz="3200" dirty="0">
                <a:solidFill>
                  <a:srgbClr val="FFFF00"/>
                </a:solidFill>
                <a:ea typeface="黑体" panose="02010609060101010101" pitchFamily="49" charset="-122"/>
              </a:rPr>
              <a:t>减数分裂的遗传学意义</a:t>
            </a:r>
            <a:endParaRPr lang="zh-CN" altLang="en-US" sz="3200" dirty="0">
              <a:solidFill>
                <a:srgbClr val="FFFF00"/>
              </a:solidFill>
              <a:ea typeface="黑体" panose="02010609060101010101" pitchFamily="49" charset="-122"/>
            </a:endParaRPr>
          </a:p>
        </p:txBody>
      </p:sp>
      <p:sp>
        <p:nvSpPr>
          <p:cNvPr id="16387" name="Rectangle 3"/>
          <p:cNvSpPr>
            <a:spLocks noGrp="1"/>
          </p:cNvSpPr>
          <p:nvPr>
            <p:ph idx="1"/>
          </p:nvPr>
        </p:nvSpPr>
        <p:spPr>
          <a:xfrm>
            <a:off x="457200" y="1066800"/>
            <a:ext cx="8229600" cy="5410200"/>
          </a:xfrm>
          <a:ln/>
        </p:spPr>
        <p:txBody>
          <a:bodyPr vert="horz" wrap="square" lIns="91440" tIns="45720" rIns="91440" bIns="45720" anchor="t" anchorCtr="0"/>
          <a:p>
            <a:pPr marL="0" indent="0">
              <a:lnSpc>
                <a:spcPct val="140000"/>
              </a:lnSpc>
              <a:buNone/>
            </a:pPr>
            <a:r>
              <a:rPr lang="en-US" altLang="zh-CN" sz="2000" dirty="0">
                <a:latin typeface="黑体" panose="02010609060101010101" pitchFamily="49" charset="-122"/>
                <a:ea typeface="黑体" panose="02010609060101010101" pitchFamily="49" charset="-122"/>
              </a:rPr>
              <a:t>    ①</a:t>
            </a:r>
            <a:r>
              <a:rPr lang="zh-CN" altLang="en-US" sz="2000" dirty="0">
                <a:latin typeface="黑体" panose="02010609060101010101" pitchFamily="49" charset="-122"/>
                <a:ea typeface="黑体" panose="02010609060101010101" pitchFamily="49" charset="-122"/>
              </a:rPr>
              <a:t>只有一个细胞周期，却有两次连续的核分裂。</a:t>
            </a:r>
            <a:r>
              <a:rPr lang="en-US" altLang="zh-CN" sz="2000" dirty="0">
                <a:solidFill>
                  <a:srgbClr val="FFFF00"/>
                </a:solidFill>
                <a:latin typeface="黑体" panose="02010609060101010101" pitchFamily="49" charset="-122"/>
                <a:ea typeface="黑体" panose="02010609060101010101" pitchFamily="49" charset="-122"/>
              </a:rPr>
              <a:t>DNA</a:t>
            </a:r>
            <a:r>
              <a:rPr lang="zh-CN" altLang="en-US" sz="2000" dirty="0">
                <a:solidFill>
                  <a:srgbClr val="FFFF00"/>
                </a:solidFill>
                <a:latin typeface="黑体" panose="02010609060101010101" pitchFamily="49" charset="-122"/>
                <a:ea typeface="黑体" panose="02010609060101010101" pitchFamily="49" charset="-122"/>
              </a:rPr>
              <a:t>只复制一次</a:t>
            </a:r>
            <a:r>
              <a:rPr lang="zh-CN" altLang="en-US" sz="2000" dirty="0">
                <a:latin typeface="黑体" panose="02010609060101010101" pitchFamily="49" charset="-122"/>
                <a:ea typeface="黑体" panose="02010609060101010101" pitchFamily="49" charset="-122"/>
              </a:rPr>
              <a:t>（间期</a:t>
            </a:r>
            <a:r>
              <a:rPr lang="en-US" altLang="zh-CN" sz="2000" dirty="0">
                <a:latin typeface="黑体" panose="02010609060101010101" pitchFamily="49" charset="-122"/>
                <a:ea typeface="黑体" panose="02010609060101010101" pitchFamily="49" charset="-122"/>
              </a:rPr>
              <a:t>S</a:t>
            </a:r>
            <a:r>
              <a:rPr lang="zh-CN" altLang="en-US" sz="2000" dirty="0">
                <a:latin typeface="黑体" panose="02010609060101010101" pitchFamily="49" charset="-122"/>
                <a:ea typeface="黑体" panose="02010609060101010101" pitchFamily="49" charset="-122"/>
              </a:rPr>
              <a:t>期），</a:t>
            </a:r>
            <a:r>
              <a:rPr lang="zh-CN" altLang="en-US" sz="2000" dirty="0">
                <a:solidFill>
                  <a:srgbClr val="FFFF00"/>
                </a:solidFill>
                <a:latin typeface="黑体" panose="02010609060101010101" pitchFamily="49" charset="-122"/>
                <a:ea typeface="黑体" panose="02010609060101010101" pitchFamily="49" charset="-122"/>
              </a:rPr>
              <a:t>细胞分裂两次</a:t>
            </a:r>
            <a:r>
              <a:rPr lang="zh-CN" altLang="en-US" sz="2000" dirty="0">
                <a:latin typeface="黑体" panose="02010609060101010101" pitchFamily="49" charset="-122"/>
                <a:ea typeface="黑体" panose="02010609060101010101" pitchFamily="49" charset="-122"/>
              </a:rPr>
              <a:t>（减数分裂</a:t>
            </a:r>
            <a:r>
              <a:rPr lang="en-US" altLang="zh-CN" sz="2000" dirty="0">
                <a:latin typeface="黑体" panose="02010609060101010101" pitchFamily="49" charset="-122"/>
                <a:ea typeface="黑体" panose="02010609060101010101" pitchFamily="49" charset="-122"/>
              </a:rPr>
              <a:t>Ⅰ</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Ⅱ</a:t>
            </a:r>
            <a:r>
              <a:rPr lang="zh-CN" altLang="en-US"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a:p>
            <a:pPr marL="0" indent="0">
              <a:lnSpc>
                <a:spcPct val="140000"/>
              </a:lnSpc>
              <a:buNone/>
            </a:pPr>
            <a:r>
              <a:rPr lang="zh-CN" altLang="en-US" sz="2000" dirty="0">
                <a:latin typeface="黑体" panose="02010609060101010101" pitchFamily="49" charset="-122"/>
                <a:ea typeface="黑体" panose="02010609060101010101" pitchFamily="49" charset="-122"/>
              </a:rPr>
              <a:t>    ②</a:t>
            </a:r>
            <a:r>
              <a:rPr lang="zh-CN" altLang="en-US" sz="2000" dirty="0">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减数</a:t>
            </a:r>
            <a:r>
              <a:rPr lang="zh-CN" altLang="en-US" sz="2000" dirty="0">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并不是随机的。实质上是配对的同源染色体的分开。这是使</a:t>
            </a:r>
            <a:r>
              <a:rPr lang="zh-CN" altLang="en-US" sz="2000" dirty="0">
                <a:solidFill>
                  <a:srgbClr val="FFFF00"/>
                </a:solidFill>
                <a:latin typeface="黑体" panose="02010609060101010101" pitchFamily="49" charset="-122"/>
                <a:ea typeface="黑体" panose="02010609060101010101" pitchFamily="49" charset="-122"/>
              </a:rPr>
              <a:t>有性生殖的生物保持种族遗传物质（染色体数目）恒定性的机制</a:t>
            </a:r>
            <a:r>
              <a:rPr lang="zh-CN" altLang="en-US" sz="2000" dirty="0">
                <a:latin typeface="黑体" panose="02010609060101010101" pitchFamily="49" charset="-122"/>
                <a:ea typeface="黑体" panose="02010609060101010101" pitchFamily="49" charset="-122"/>
              </a:rPr>
              <a:t>；同源染色体的分离决定了等位基因的准确分离，为非同源染色体随机重组提供了条件。</a:t>
            </a:r>
            <a:endParaRPr lang="zh-CN" altLang="en-US" sz="2000" dirty="0">
              <a:latin typeface="黑体" panose="02010609060101010101" pitchFamily="49" charset="-122"/>
              <a:ea typeface="黑体" panose="02010609060101010101" pitchFamily="49" charset="-122"/>
            </a:endParaRPr>
          </a:p>
          <a:p>
            <a:pPr marL="0" indent="0">
              <a:lnSpc>
                <a:spcPct val="140000"/>
              </a:lnSpc>
              <a:buNone/>
            </a:pPr>
            <a:r>
              <a:rPr lang="zh-CN" altLang="en-US" sz="2000" dirty="0">
                <a:latin typeface="黑体" panose="02010609060101010101" pitchFamily="49" charset="-122"/>
                <a:ea typeface="黑体" panose="02010609060101010101" pitchFamily="49" charset="-122"/>
              </a:rPr>
              <a:t>    ③在粗线期，非姊妹染色单体间有可能发生对等片段的交换。发生过交换的位置在双线期可见交叉。因此，遗传物质间的交换在先，细胞学上可见的交叉在后。故交叉是交换的有形结果。分开来的染色体不再是联会前的染色体，</a:t>
            </a:r>
            <a:r>
              <a:rPr lang="zh-CN" altLang="en-US" sz="2000" dirty="0">
                <a:solidFill>
                  <a:srgbClr val="FFFF00"/>
                </a:solidFill>
                <a:latin typeface="黑体" panose="02010609060101010101" pitchFamily="49" charset="-122"/>
                <a:ea typeface="黑体" panose="02010609060101010101" pitchFamily="49" charset="-122"/>
              </a:rPr>
              <a:t>由于交换事件的发生，导致遗传物质的非随机重组，增加了遗传物质的变异性</a:t>
            </a:r>
            <a:r>
              <a:rPr lang="zh-CN" altLang="en-US" sz="2000" dirty="0">
                <a:latin typeface="黑体" panose="02010609060101010101" pitchFamily="49" charset="-122"/>
                <a:ea typeface="黑体" panose="02010609060101010101" pitchFamily="49" charset="-122"/>
              </a:rPr>
              <a:t>。 </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标题 1"/>
          <p:cNvSpPr>
            <a:spLocks noGrp="1"/>
          </p:cNvSpPr>
          <p:nvPr>
            <p:ph type="title"/>
          </p:nvPr>
        </p:nvSpPr>
        <p:spPr>
          <a:ln/>
        </p:spPr>
        <p:txBody>
          <a:bodyPr vert="horz" wrap="square" lIns="91440" tIns="45720" rIns="91440" bIns="45720" anchor="ctr" anchorCtr="0"/>
          <a:p>
            <a:endParaRPr lang="zh-CN" altLang="en-US" dirty="0"/>
          </a:p>
        </p:txBody>
      </p:sp>
      <p:sp>
        <p:nvSpPr>
          <p:cNvPr id="5123" name="内容占位符 2"/>
          <p:cNvSpPr>
            <a:spLocks noGrp="1"/>
          </p:cNvSpPr>
          <p:nvPr>
            <p:ph idx="1"/>
          </p:nvPr>
        </p:nvSpPr>
        <p:spPr>
          <a:ln/>
        </p:spPr>
        <p:txBody>
          <a:bodyPr vert="horz" wrap="square" lIns="91440" tIns="45720" rIns="91440" bIns="45720" anchor="t" anchorCtr="0"/>
          <a:p>
            <a:r>
              <a:rPr lang="zh-CN" altLang="en-US" dirty="0">
                <a:latin typeface="黑体" panose="02010609060101010101" pitchFamily="49" charset="-122"/>
                <a:ea typeface="黑体" panose="02010609060101010101" pitchFamily="49" charset="-122"/>
              </a:rPr>
              <a:t>遗传的细胞学基础：染色体</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体细胞有丝分裂维持自身遗产信息</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生殖细胞减数分裂将遗传信息传给下一代</a:t>
            </a:r>
            <a:endParaRPr lang="zh-CN" altLang="en-US" dirty="0">
              <a:latin typeface="黑体" panose="02010609060101010101" pitchFamily="49" charset="-122"/>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nvSpPr>
        <p:spPr>
          <a:xfrm>
            <a:off x="229235" y="1219200"/>
            <a:ext cx="3387725" cy="449580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a:lstStyle>
          <a:p>
            <a:pPr marL="0" indent="0">
              <a:lnSpc>
                <a:spcPct val="120000"/>
              </a:lnSpc>
              <a:spcBef>
                <a:spcPct val="25000"/>
              </a:spcBef>
              <a:buNone/>
            </a:pPr>
            <a:r>
              <a:rPr lang="en-US" altLang="zh-CN" sz="2400" dirty="0"/>
              <a:t>  </a:t>
            </a:r>
            <a:r>
              <a:rPr lang="zh-CN" altLang="en-US" sz="2800" dirty="0">
                <a:solidFill>
                  <a:srgbClr val="FFFF00"/>
                </a:solidFill>
                <a:ea typeface="黑体" panose="02010609060101010101" pitchFamily="49" charset="-122"/>
              </a:rPr>
              <a:t>在第一次减数分裂时，由于同源染色体的分离，使位于同源染色体上的等位基因分离，从而导致性状的分离</a:t>
            </a:r>
            <a:r>
              <a:rPr lang="zh-CN" altLang="en-US" sz="2800" dirty="0">
                <a:ea typeface="黑体" panose="02010609060101010101" pitchFamily="49" charset="-122"/>
              </a:rPr>
              <a:t>。</a:t>
            </a:r>
            <a:endParaRPr lang="zh-CN" altLang="en-US" sz="2800" dirty="0">
              <a:ea typeface="黑体" panose="02010609060101010101" pitchFamily="49" charset="-122"/>
            </a:endParaRPr>
          </a:p>
        </p:txBody>
      </p:sp>
      <p:pic>
        <p:nvPicPr>
          <p:cNvPr id="24579" name="Picture 3" descr="D28 拷贝"/>
          <p:cNvPicPr>
            <a:picLocks noChangeAspect="1"/>
          </p:cNvPicPr>
          <p:nvPr/>
        </p:nvPicPr>
        <p:blipFill>
          <a:blip r:embed="rId1"/>
          <a:stretch>
            <a:fillRect/>
          </a:stretch>
        </p:blipFill>
        <p:spPr>
          <a:xfrm>
            <a:off x="4191000" y="1143000"/>
            <a:ext cx="4192905" cy="5638800"/>
          </a:xfrm>
          <a:prstGeom prst="rect">
            <a:avLst/>
          </a:prstGeom>
          <a:noFill/>
          <a:ln w="9525">
            <a:noFill/>
          </a:ln>
        </p:spPr>
      </p:pic>
      <p:sp>
        <p:nvSpPr>
          <p:cNvPr id="24580" name="Rectangle 4"/>
          <p:cNvSpPr/>
          <p:nvPr/>
        </p:nvSpPr>
        <p:spPr>
          <a:xfrm>
            <a:off x="2972435" y="381000"/>
            <a:ext cx="4774565" cy="685800"/>
          </a:xfrm>
          <a:prstGeom prst="rect">
            <a:avLst/>
          </a:prstGeom>
          <a:noFill/>
          <a:ln w="9525" cap="flat" cmpd="sng">
            <a:noFill/>
            <a:prstDash val="solid"/>
            <a:miter/>
            <a:headEnd type="none" w="med" len="med"/>
            <a:tailEnd type="none" w="med" len="med"/>
          </a:ln>
          <a:extLst>
            <a:ext uri="{909E8E84-426E-40DD-AFC4-6F175D3DCCD1}">
              <a14:hiddenFill xmlns:a14="http://schemas.microsoft.com/office/drawing/2010/main">
                <a:solidFill>
                  <a:srgbClr val="FF0000"/>
                </a:solidFill>
              </a14:hiddenFill>
            </a:ext>
          </a:extLst>
        </p:spPr>
        <p:txBody>
          <a:bodyPr wrap="none" anchor="ctr" anchorCtr="0"/>
          <a:p>
            <a:pPr algn="ctr" eaLnBrk="1" hangingPunct="1"/>
            <a:r>
              <a:rPr lang="zh-CN" altLang="en-US" sz="3200" b="1" dirty="0">
                <a:latin typeface="黑体" panose="02010609060101010101" pitchFamily="49" charset="-122"/>
                <a:ea typeface="黑体" panose="02010609060101010101" pitchFamily="49" charset="-122"/>
              </a:rPr>
              <a:t>孟德尔分离定律的染色体基础</a:t>
            </a:r>
            <a:endParaRPr lang="zh-CN" altLang="en-US" sz="3200" b="1" dirty="0">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2"/>
          <p:cNvSpPr>
            <a:spLocks noGrp="1"/>
          </p:cNvSpPr>
          <p:nvPr/>
        </p:nvSpPr>
        <p:spPr>
          <a:xfrm>
            <a:off x="229235" y="1219200"/>
            <a:ext cx="3387725" cy="5238115"/>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a:lstStyle>
          <a:p>
            <a:pPr marL="0" indent="0">
              <a:lnSpc>
                <a:spcPct val="120000"/>
              </a:lnSpc>
              <a:spcBef>
                <a:spcPct val="25000"/>
              </a:spcBef>
              <a:buNone/>
            </a:pPr>
            <a:r>
              <a:rPr lang="en-US" altLang="zh-CN" sz="2400" dirty="0"/>
              <a:t>  </a:t>
            </a:r>
            <a:r>
              <a:rPr lang="zh-CN" altLang="en-US" sz="2800" dirty="0">
                <a:ea typeface="黑体" panose="02010609060101010101" pitchFamily="49" charset="-122"/>
                <a:sym typeface="+mn-ea"/>
              </a:rPr>
              <a:t>由于决定不同性状的两对非等位基因分别位于两对非同源染色体上，</a:t>
            </a:r>
            <a:r>
              <a:rPr lang="zh-CN" altLang="en-US" sz="2800" dirty="0">
                <a:solidFill>
                  <a:srgbClr val="FFFF00"/>
                </a:solidFill>
                <a:ea typeface="黑体" panose="02010609060101010101" pitchFamily="49" charset="-122"/>
                <a:sym typeface="+mn-ea"/>
              </a:rPr>
              <a:t>形成配子时同源染色体上的等位基因分离，非同源染色体上的非等位基因以同等的机会在配子内自由组合，从而实现性状的自由组合</a:t>
            </a:r>
            <a:r>
              <a:rPr lang="zh-CN" altLang="en-US" sz="2800" dirty="0">
                <a:ea typeface="黑体" panose="02010609060101010101" pitchFamily="49" charset="-122"/>
                <a:sym typeface="+mn-ea"/>
              </a:rPr>
              <a:t>。</a:t>
            </a:r>
            <a:endParaRPr lang="zh-CN" altLang="en-US" sz="2800" dirty="0">
              <a:ea typeface="黑体" panose="02010609060101010101" pitchFamily="49" charset="-122"/>
            </a:endParaRPr>
          </a:p>
          <a:p>
            <a:pPr marL="0" indent="0">
              <a:lnSpc>
                <a:spcPct val="120000"/>
              </a:lnSpc>
              <a:spcBef>
                <a:spcPct val="25000"/>
              </a:spcBef>
              <a:buNone/>
            </a:pPr>
            <a:endParaRPr lang="zh-CN" altLang="en-US" sz="2800" dirty="0">
              <a:ea typeface="黑体" panose="02010609060101010101" pitchFamily="49" charset="-122"/>
            </a:endParaRPr>
          </a:p>
        </p:txBody>
      </p:sp>
      <p:sp>
        <p:nvSpPr>
          <p:cNvPr id="24580" name="Rectangle 4"/>
          <p:cNvSpPr/>
          <p:nvPr/>
        </p:nvSpPr>
        <p:spPr>
          <a:xfrm>
            <a:off x="2972435" y="381000"/>
            <a:ext cx="4774565" cy="685800"/>
          </a:xfrm>
          <a:prstGeom prst="rect">
            <a:avLst/>
          </a:prstGeom>
          <a:noFill/>
          <a:ln w="9525" cap="flat" cmpd="sng">
            <a:noFill/>
            <a:prstDash val="solid"/>
            <a:miter/>
            <a:headEnd type="none" w="med" len="med"/>
            <a:tailEnd type="none" w="med" len="med"/>
          </a:ln>
          <a:extLst>
            <a:ext uri="{909E8E84-426E-40DD-AFC4-6F175D3DCCD1}">
              <a14:hiddenFill xmlns:a14="http://schemas.microsoft.com/office/drawing/2010/main">
                <a:solidFill>
                  <a:srgbClr val="FF0000"/>
                </a:solidFill>
              </a14:hiddenFill>
            </a:ext>
          </a:extLst>
        </p:spPr>
        <p:txBody>
          <a:bodyPr wrap="none" anchor="ctr" anchorCtr="0"/>
          <a:p>
            <a:pPr algn="ctr" eaLnBrk="1" hangingPunct="1"/>
            <a:r>
              <a:rPr lang="zh-CN" altLang="en-US" sz="3200" b="1" dirty="0">
                <a:latin typeface="黑体" panose="02010609060101010101" pitchFamily="49" charset="-122"/>
                <a:ea typeface="黑体" panose="02010609060101010101" pitchFamily="49" charset="-122"/>
              </a:rPr>
              <a:t>孟德尔自由组合定律的染色体基础</a:t>
            </a:r>
            <a:endParaRPr lang="zh-CN" altLang="en-US" sz="3200" b="1" dirty="0">
              <a:latin typeface="黑体" panose="02010609060101010101" pitchFamily="49" charset="-122"/>
              <a:ea typeface="黑体" panose="02010609060101010101" pitchFamily="49" charset="-122"/>
            </a:endParaRPr>
          </a:p>
        </p:txBody>
      </p:sp>
      <p:pic>
        <p:nvPicPr>
          <p:cNvPr id="25603" name="Picture 3" descr="D29"/>
          <p:cNvPicPr>
            <a:picLocks noChangeAspect="1"/>
          </p:cNvPicPr>
          <p:nvPr/>
        </p:nvPicPr>
        <p:blipFill>
          <a:blip r:embed="rId1"/>
          <a:stretch>
            <a:fillRect/>
          </a:stretch>
        </p:blipFill>
        <p:spPr>
          <a:xfrm>
            <a:off x="4191635" y="1066800"/>
            <a:ext cx="4507230" cy="558419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Rectangle 2"/>
          <p:cNvSpPr>
            <a:spLocks noGrp="1"/>
          </p:cNvSpPr>
          <p:nvPr>
            <p:ph type="title"/>
          </p:nvPr>
        </p:nvSpPr>
        <p:spPr>
          <a:xfrm>
            <a:off x="534035" y="609600"/>
            <a:ext cx="8229600" cy="990600"/>
          </a:xfrm>
          <a:ln/>
        </p:spPr>
        <p:txBody>
          <a:bodyPr vert="horz" wrap="square" lIns="91440" tIns="45720" rIns="91440" bIns="45720" anchor="ctr" anchorCtr="0"/>
          <a:p>
            <a:r>
              <a:rPr lang="zh-CN" altLang="en-US" sz="4000" dirty="0">
                <a:solidFill>
                  <a:srgbClr val="FFFF00"/>
                </a:solidFill>
                <a:latin typeface="黑体" panose="02010609060101010101" pitchFamily="49" charset="-122"/>
                <a:ea typeface="黑体" panose="02010609060101010101" pitchFamily="49" charset="-122"/>
              </a:rPr>
              <a:t>遗传的分子基础 </a:t>
            </a:r>
            <a:endParaRPr lang="zh-CN" altLang="en-US" sz="4000" dirty="0">
              <a:solidFill>
                <a:srgbClr val="FFFF00"/>
              </a:solidFill>
              <a:latin typeface="黑体" panose="02010609060101010101" pitchFamily="49" charset="-122"/>
              <a:ea typeface="黑体" panose="02010609060101010101" pitchFamily="49" charset="-122"/>
            </a:endParaRPr>
          </a:p>
        </p:txBody>
      </p:sp>
      <p:sp>
        <p:nvSpPr>
          <p:cNvPr id="26627" name="Text Box 3"/>
          <p:cNvSpPr txBox="1"/>
          <p:nvPr/>
        </p:nvSpPr>
        <p:spPr>
          <a:xfrm>
            <a:off x="209550" y="1981200"/>
            <a:ext cx="8763000" cy="1454150"/>
          </a:xfrm>
          <a:prstGeom prst="rect">
            <a:avLst/>
          </a:prstGeom>
          <a:noFill/>
          <a:ln w="9525">
            <a:noFill/>
          </a:ln>
        </p:spPr>
        <p:txBody>
          <a:bodyPr>
            <a:spAutoFit/>
          </a:bodyPr>
          <a:p>
            <a:pPr eaLnBrk="1" hangingPunct="1">
              <a:lnSpc>
                <a:spcPct val="150000"/>
              </a:lnSpc>
              <a:spcBef>
                <a:spcPct val="50000"/>
              </a:spcBef>
            </a:pPr>
            <a:r>
              <a:rPr lang="en-US" altLang="zh-CN" sz="3200" dirty="0">
                <a:solidFill>
                  <a:schemeClr val="tx1"/>
                </a:solidFill>
                <a:latin typeface="黑体" panose="02010609060101010101" pitchFamily="49" charset="-122"/>
                <a:ea typeface="黑体" panose="02010609060101010101" pitchFamily="49" charset="-122"/>
              </a:rPr>
              <a:t> DNA</a:t>
            </a:r>
            <a:r>
              <a:rPr lang="zh-CN" altLang="en-US" sz="3200" dirty="0">
                <a:solidFill>
                  <a:schemeClr val="tx1"/>
                </a:solidFill>
                <a:latin typeface="黑体" panose="02010609060101010101" pitchFamily="49" charset="-122"/>
                <a:ea typeface="黑体" panose="02010609060101010101" pitchFamily="49" charset="-122"/>
              </a:rPr>
              <a:t>双链螺旋的复制、转录、翻译，以及各过程的调控。</a:t>
            </a:r>
            <a:endParaRPr lang="zh-CN" altLang="en-US" sz="3200" dirty="0">
              <a:solidFill>
                <a:schemeClr val="tx1"/>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Rectangle 2"/>
          <p:cNvSpPr>
            <a:spLocks noGrp="1"/>
          </p:cNvSpPr>
          <p:nvPr>
            <p:ph type="title"/>
          </p:nvPr>
        </p:nvSpPr>
        <p:spPr>
          <a:xfrm>
            <a:off x="457200" y="0"/>
            <a:ext cx="8229600" cy="1143000"/>
          </a:xfrm>
          <a:ln/>
        </p:spPr>
        <p:txBody>
          <a:bodyPr vert="horz" wrap="square" lIns="91440" tIns="45720" rIns="91440" bIns="45720" anchor="ctr" anchorCtr="0"/>
          <a:p>
            <a:r>
              <a:rPr lang="en-US" altLang="zh-CN" sz="3600" dirty="0">
                <a:solidFill>
                  <a:srgbClr val="FFFF00"/>
                </a:solidFill>
                <a:latin typeface="黑体" panose="02010609060101010101" pitchFamily="49" charset="-122"/>
                <a:ea typeface="黑体" panose="02010609060101010101" pitchFamily="49" charset="-122"/>
              </a:rPr>
              <a:t>2.2  </a:t>
            </a:r>
            <a:r>
              <a:rPr lang="zh-CN" altLang="en-US" sz="3600" dirty="0">
                <a:solidFill>
                  <a:srgbClr val="FFFF00"/>
                </a:solidFill>
                <a:latin typeface="黑体" panose="02010609060101010101" pitchFamily="49" charset="-122"/>
                <a:ea typeface="黑体" panose="02010609060101010101" pitchFamily="49" charset="-122"/>
              </a:rPr>
              <a:t>遗传物质的证明</a:t>
            </a:r>
            <a:endParaRPr lang="zh-CN" altLang="en-US" sz="3600" dirty="0">
              <a:solidFill>
                <a:srgbClr val="FFFF00"/>
              </a:solidFill>
              <a:latin typeface="黑体" panose="02010609060101010101" pitchFamily="49" charset="-122"/>
              <a:ea typeface="黑体" panose="02010609060101010101" pitchFamily="49" charset="-122"/>
            </a:endParaRPr>
          </a:p>
        </p:txBody>
      </p:sp>
      <p:sp>
        <p:nvSpPr>
          <p:cNvPr id="27651" name="Text Box 3"/>
          <p:cNvSpPr txBox="1"/>
          <p:nvPr/>
        </p:nvSpPr>
        <p:spPr>
          <a:xfrm>
            <a:off x="152400" y="1135063"/>
            <a:ext cx="2593975" cy="4708525"/>
          </a:xfrm>
          <a:prstGeom prst="rect">
            <a:avLst/>
          </a:prstGeom>
          <a:noFill/>
          <a:ln w="9525">
            <a:noFill/>
          </a:ln>
        </p:spPr>
        <p:txBody>
          <a:bodyPr>
            <a:spAutoFit/>
          </a:bodyPr>
          <a:p>
            <a:pPr eaLnBrk="1" hangingPunct="1">
              <a:lnSpc>
                <a:spcPct val="150000"/>
              </a:lnSpc>
              <a:spcBef>
                <a:spcPct val="50000"/>
              </a:spcBef>
            </a:pPr>
            <a:r>
              <a:rPr lang="zh-CN" altLang="en-US" dirty="0">
                <a:solidFill>
                  <a:schemeClr val="tx1"/>
                </a:solidFill>
                <a:latin typeface="Times New Roman" panose="02020603050405020304" pitchFamily="18" charset="0"/>
                <a:ea typeface="黑体" panose="02010609060101010101" pitchFamily="49" charset="-122"/>
              </a:rPr>
              <a:t>（</a:t>
            </a:r>
            <a:r>
              <a:rPr lang="en-US" altLang="zh-CN" dirty="0">
                <a:solidFill>
                  <a:schemeClr val="tx1"/>
                </a:solidFill>
                <a:latin typeface="Times New Roman" panose="02020603050405020304" pitchFamily="18" charset="0"/>
                <a:ea typeface="黑体" panose="02010609060101010101" pitchFamily="49" charset="-122"/>
              </a:rPr>
              <a:t>1</a:t>
            </a:r>
            <a:r>
              <a:rPr lang="zh-CN" altLang="en-US" dirty="0">
                <a:solidFill>
                  <a:schemeClr val="tx1"/>
                </a:solidFill>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肺炎链球菌的转化实验</a:t>
            </a:r>
            <a:r>
              <a:rPr lang="zh-CN" altLang="en-US" dirty="0">
                <a:solidFill>
                  <a:schemeClr val="tx1"/>
                </a:solidFill>
                <a:latin typeface="Times New Roman" panose="02020603050405020304" pitchFamily="18" charset="0"/>
                <a:ea typeface="黑体" panose="02010609060101010101" pitchFamily="49" charset="-122"/>
              </a:rPr>
              <a:t>   </a:t>
            </a:r>
            <a:r>
              <a:rPr lang="en-US" altLang="zh-CN" dirty="0">
                <a:solidFill>
                  <a:schemeClr val="tx1"/>
                </a:solidFill>
                <a:latin typeface="Times New Roman" panose="02020603050405020304" pitchFamily="18" charset="0"/>
                <a:ea typeface="黑体" panose="02010609060101010101" pitchFamily="49" charset="-122"/>
              </a:rPr>
              <a:t>DNA</a:t>
            </a:r>
            <a:r>
              <a:rPr lang="zh-CN" altLang="en-US" dirty="0">
                <a:solidFill>
                  <a:schemeClr val="tx1"/>
                </a:solidFill>
                <a:latin typeface="Times New Roman" panose="02020603050405020304" pitchFamily="18" charset="0"/>
                <a:ea typeface="黑体" panose="02010609060101010101" pitchFamily="49" charset="-122"/>
              </a:rPr>
              <a:t>是遗传物质的概念源于</a:t>
            </a:r>
            <a:r>
              <a:rPr lang="en-US" altLang="zh-CN" dirty="0">
                <a:solidFill>
                  <a:schemeClr val="tx1"/>
                </a:solidFill>
                <a:latin typeface="Times New Roman" panose="02020603050405020304" pitchFamily="18" charset="0"/>
                <a:ea typeface="黑体" panose="02010609060101010101" pitchFamily="49" charset="-122"/>
              </a:rPr>
              <a:t>1928</a:t>
            </a:r>
            <a:r>
              <a:rPr lang="zh-CN" altLang="en-US" dirty="0">
                <a:solidFill>
                  <a:schemeClr val="tx1"/>
                </a:solidFill>
                <a:latin typeface="Times New Roman" panose="02020603050405020304" pitchFamily="18" charset="0"/>
                <a:ea typeface="黑体" panose="02010609060101010101" pitchFamily="49" charset="-122"/>
              </a:rPr>
              <a:t>年</a:t>
            </a:r>
            <a:r>
              <a:rPr lang="en-US" altLang="zh-CN" dirty="0">
                <a:solidFill>
                  <a:schemeClr val="tx1"/>
                </a:solidFill>
                <a:latin typeface="Times New Roman" panose="02020603050405020304" pitchFamily="18" charset="0"/>
                <a:ea typeface="黑体" panose="02010609060101010101" pitchFamily="49" charset="-122"/>
              </a:rPr>
              <a:t>Griffith</a:t>
            </a:r>
            <a:r>
              <a:rPr lang="zh-CN" altLang="en-US" dirty="0">
                <a:solidFill>
                  <a:schemeClr val="tx1"/>
                </a:solidFill>
                <a:latin typeface="Times New Roman" panose="02020603050405020304" pitchFamily="18" charset="0"/>
                <a:ea typeface="黑体" panose="02010609060101010101" pitchFamily="49" charset="-122"/>
              </a:rPr>
              <a:t>等进行的肺炎链球菌（</a:t>
            </a:r>
            <a:r>
              <a:rPr lang="en-US" altLang="zh-CN" dirty="0">
                <a:solidFill>
                  <a:schemeClr val="tx1"/>
                </a:solidFill>
                <a:latin typeface="Times New Roman" panose="02020603050405020304" pitchFamily="18" charset="0"/>
                <a:ea typeface="黑体" panose="02010609060101010101" pitchFamily="49" charset="-122"/>
              </a:rPr>
              <a:t>St</a:t>
            </a:r>
            <a:r>
              <a:rPr lang="en-US" altLang="zh-CN" i="1" dirty="0">
                <a:solidFill>
                  <a:schemeClr val="tx1"/>
                </a:solidFill>
                <a:latin typeface="Times New Roman" panose="02020603050405020304" pitchFamily="18" charset="0"/>
                <a:ea typeface="黑体" panose="02010609060101010101" pitchFamily="49" charset="-122"/>
              </a:rPr>
              <a:t>reptococcus pneumoniae</a:t>
            </a:r>
            <a:r>
              <a:rPr lang="zh-CN" altLang="en-US" dirty="0">
                <a:solidFill>
                  <a:schemeClr val="tx1"/>
                </a:solidFill>
                <a:latin typeface="Times New Roman" panose="02020603050405020304" pitchFamily="18" charset="0"/>
                <a:ea typeface="黑体" panose="02010609060101010101" pitchFamily="49" charset="-122"/>
              </a:rPr>
              <a:t>，旧称肺炎双球菌 </a:t>
            </a:r>
            <a:r>
              <a:rPr lang="en-US" altLang="zh-CN" i="1" dirty="0">
                <a:solidFill>
                  <a:schemeClr val="tx1"/>
                </a:solidFill>
                <a:latin typeface="Times New Roman" panose="02020603050405020304" pitchFamily="18" charset="0"/>
                <a:ea typeface="黑体" panose="02010609060101010101" pitchFamily="49" charset="-122"/>
              </a:rPr>
              <a:t>Diplococcus pneumoniae</a:t>
            </a:r>
            <a:r>
              <a:rPr lang="zh-CN" altLang="en-US" dirty="0">
                <a:solidFill>
                  <a:schemeClr val="tx1"/>
                </a:solidFill>
                <a:latin typeface="Times New Roman" panose="02020603050405020304" pitchFamily="18" charset="0"/>
                <a:ea typeface="黑体" panose="02010609060101010101" pitchFamily="49" charset="-122"/>
              </a:rPr>
              <a:t>）的转化实验。 </a:t>
            </a:r>
            <a:endParaRPr lang="zh-CN" altLang="en-US" dirty="0">
              <a:solidFill>
                <a:schemeClr val="tx1"/>
              </a:solidFill>
              <a:latin typeface="Times New Roman" panose="02020603050405020304" pitchFamily="18" charset="0"/>
              <a:ea typeface="黑体" panose="02010609060101010101" pitchFamily="49" charset="-122"/>
            </a:endParaRPr>
          </a:p>
        </p:txBody>
      </p:sp>
      <p:pic>
        <p:nvPicPr>
          <p:cNvPr id="27652" name="Picture 4" descr="图3-1 肺炎链球菌的转化实验"/>
          <p:cNvPicPr>
            <a:picLocks noChangeAspect="1"/>
          </p:cNvPicPr>
          <p:nvPr/>
        </p:nvPicPr>
        <p:blipFill>
          <a:blip r:embed="rId1"/>
          <a:srcRect r="3920"/>
          <a:stretch>
            <a:fillRect/>
          </a:stretch>
        </p:blipFill>
        <p:spPr>
          <a:xfrm>
            <a:off x="2667000" y="1206500"/>
            <a:ext cx="6438900" cy="4899660"/>
          </a:xfrm>
          <a:prstGeom prst="rect">
            <a:avLst/>
          </a:prstGeom>
          <a:noFill/>
          <a:ln w="9525">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文本框 1"/>
          <p:cNvSpPr txBox="1"/>
          <p:nvPr/>
        </p:nvSpPr>
        <p:spPr>
          <a:xfrm>
            <a:off x="457200" y="914400"/>
            <a:ext cx="8305800" cy="5078413"/>
          </a:xfrm>
          <a:prstGeom prst="rect">
            <a:avLst/>
          </a:prstGeom>
          <a:noFill/>
          <a:ln w="9525">
            <a:noFill/>
          </a:ln>
        </p:spPr>
        <p:txBody>
          <a:bodyPr>
            <a:spAutoFit/>
          </a:bodyPr>
          <a:p>
            <a:pPr>
              <a:lnSpc>
                <a:spcPct val="150000"/>
              </a:lnSpc>
            </a:pPr>
            <a:r>
              <a:rPr lang="zh-CN" altLang="en-US" dirty="0">
                <a:solidFill>
                  <a:schemeClr val="tx1"/>
                </a:solidFill>
                <a:latin typeface="Arial" panose="020B0604020202020204" pitchFamily="34" charset="0"/>
              </a:rPr>
              <a:t>        </a:t>
            </a:r>
            <a:r>
              <a:rPr lang="zh-CN" altLang="en-US" sz="2400" dirty="0">
                <a:solidFill>
                  <a:schemeClr val="tx1"/>
                </a:solidFill>
                <a:latin typeface="Times New Roman" panose="02020603050405020304" pitchFamily="18" charset="0"/>
                <a:ea typeface="黑体" panose="02010609060101010101" pitchFamily="49" charset="-122"/>
              </a:rPr>
              <a:t>由于</a:t>
            </a:r>
            <a:r>
              <a:rPr lang="en-US" altLang="zh-CN" sz="2400" dirty="0">
                <a:solidFill>
                  <a:schemeClr val="tx1"/>
                </a:solidFill>
                <a:latin typeface="Times New Roman" panose="02020603050405020304" pitchFamily="18" charset="0"/>
                <a:ea typeface="黑体" panose="02010609060101010101" pitchFamily="49" charset="-122"/>
              </a:rPr>
              <a:t>Griffith</a:t>
            </a:r>
            <a:r>
              <a:rPr lang="zh-CN" altLang="en-US" sz="2400" dirty="0">
                <a:solidFill>
                  <a:schemeClr val="tx1"/>
                </a:solidFill>
                <a:latin typeface="Times New Roman" panose="02020603050405020304" pitchFamily="18" charset="0"/>
                <a:ea typeface="黑体" panose="02010609060101010101" pitchFamily="49" charset="-122"/>
              </a:rPr>
              <a:t>等没有做单因子转化实验，当时还不能说明引起转化作用的物质是什么。</a:t>
            </a:r>
            <a:endParaRPr lang="zh-CN" altLang="en-US" sz="2400" dirty="0">
              <a:solidFill>
                <a:schemeClr val="tx1"/>
              </a:solidFill>
              <a:latin typeface="Times New Roman" panose="02020603050405020304" pitchFamily="18" charset="0"/>
              <a:ea typeface="黑体" panose="02010609060101010101" pitchFamily="49" charset="-122"/>
            </a:endParaRPr>
          </a:p>
          <a:p>
            <a:pPr>
              <a:lnSpc>
                <a:spcPct val="150000"/>
              </a:lnSpc>
            </a:pPr>
            <a:r>
              <a:rPr lang="zh-CN" altLang="en-US" sz="2400" dirty="0">
                <a:solidFill>
                  <a:schemeClr val="tx1"/>
                </a:solidFill>
                <a:latin typeface="Times New Roman" panose="02020603050405020304" pitchFamily="18" charset="0"/>
                <a:ea typeface="黑体" panose="02010609060101010101" pitchFamily="49" charset="-122"/>
              </a:rPr>
              <a:t>        直到</a:t>
            </a:r>
            <a:r>
              <a:rPr lang="en-US" altLang="zh-CN" sz="2400" dirty="0">
                <a:solidFill>
                  <a:schemeClr val="tx1"/>
                </a:solidFill>
                <a:latin typeface="Times New Roman" panose="02020603050405020304" pitchFamily="18" charset="0"/>
                <a:ea typeface="黑体" panose="02010609060101010101" pitchFamily="49" charset="-122"/>
              </a:rPr>
              <a:t>1944</a:t>
            </a:r>
            <a:r>
              <a:rPr lang="zh-CN" altLang="en-US" sz="2400" dirty="0">
                <a:solidFill>
                  <a:schemeClr val="tx1"/>
                </a:solidFill>
                <a:latin typeface="Times New Roman" panose="02020603050405020304" pitchFamily="18" charset="0"/>
                <a:ea typeface="黑体" panose="02010609060101010101" pitchFamily="49" charset="-122"/>
              </a:rPr>
              <a:t>年</a:t>
            </a:r>
            <a:r>
              <a:rPr lang="en-US" altLang="zh-CN" sz="2400" dirty="0">
                <a:solidFill>
                  <a:schemeClr val="tx1"/>
                </a:solidFill>
                <a:latin typeface="Times New Roman" panose="02020603050405020304" pitchFamily="18" charset="0"/>
                <a:ea typeface="黑体" panose="02010609060101010101" pitchFamily="49" charset="-122"/>
              </a:rPr>
              <a:t>Avery</a:t>
            </a:r>
            <a:r>
              <a:rPr lang="zh-CN" altLang="en-US" sz="2400" dirty="0">
                <a:solidFill>
                  <a:schemeClr val="tx1"/>
                </a:solidFill>
                <a:latin typeface="Times New Roman" panose="02020603050405020304" pitchFamily="18" charset="0"/>
                <a:ea typeface="黑体" panose="02010609060101010101" pitchFamily="49" charset="-122"/>
              </a:rPr>
              <a:t>等三位美国科学家不仅在体外成功重复了上述实验，而且用生物化学的方法对</a:t>
            </a:r>
            <a:r>
              <a:rPr lang="en-US" altLang="zh-CN" sz="2400" dirty="0">
                <a:solidFill>
                  <a:schemeClr val="tx1"/>
                </a:solidFill>
                <a:latin typeface="Times New Roman" panose="02020603050405020304" pitchFamily="18" charset="0"/>
                <a:ea typeface="黑体" panose="02010609060101010101" pitchFamily="49" charset="-122"/>
              </a:rPr>
              <a:t>S</a:t>
            </a:r>
            <a:r>
              <a:rPr lang="zh-CN" altLang="en-US" sz="2400" dirty="0">
                <a:solidFill>
                  <a:schemeClr val="tx1"/>
                </a:solidFill>
                <a:latin typeface="Times New Roman" panose="02020603050405020304" pitchFamily="18" charset="0"/>
                <a:ea typeface="黑体" panose="02010609060101010101" pitchFamily="49" charset="-122"/>
              </a:rPr>
              <a:t>型菌提取液的所有成分分离后，进行单因子转化实验，证明转化因子是</a:t>
            </a:r>
            <a:r>
              <a:rPr lang="en-US" altLang="zh-CN" sz="2400" dirty="0">
                <a:solidFill>
                  <a:schemeClr val="tx1"/>
                </a:solidFill>
                <a:latin typeface="Times New Roman" panose="02020603050405020304" pitchFamily="18" charset="0"/>
                <a:ea typeface="黑体" panose="02010609060101010101" pitchFamily="49" charset="-122"/>
              </a:rPr>
              <a:t>DNA</a:t>
            </a:r>
            <a:r>
              <a:rPr lang="zh-CN" altLang="en-US" sz="2400" dirty="0">
                <a:solidFill>
                  <a:schemeClr val="tx1"/>
                </a:solidFill>
                <a:latin typeface="Times New Roman" panose="02020603050405020304" pitchFamily="18" charset="0"/>
                <a:ea typeface="黑体" panose="02010609060101010101" pitchFamily="49" charset="-122"/>
              </a:rPr>
              <a:t>，而不是多糖荚膜、蛋白质和</a:t>
            </a:r>
            <a:r>
              <a:rPr lang="en-US" altLang="zh-CN" sz="2400" dirty="0">
                <a:solidFill>
                  <a:schemeClr val="tx1"/>
                </a:solidFill>
                <a:latin typeface="Times New Roman" panose="02020603050405020304" pitchFamily="18" charset="0"/>
                <a:ea typeface="黑体" panose="02010609060101010101" pitchFamily="49" charset="-122"/>
              </a:rPr>
              <a:t>RNA</a:t>
            </a:r>
            <a:r>
              <a:rPr lang="zh-CN" altLang="en-US" sz="2400" dirty="0">
                <a:solidFill>
                  <a:schemeClr val="tx1"/>
                </a:solidFill>
                <a:latin typeface="Times New Roman" panose="02020603050405020304" pitchFamily="18" charset="0"/>
                <a:ea typeface="黑体" panose="02010609060101010101" pitchFamily="49" charset="-122"/>
              </a:rPr>
              <a:t>，而且转化频率随着</a:t>
            </a:r>
            <a:r>
              <a:rPr lang="en-US" altLang="zh-CN" sz="2400" dirty="0">
                <a:solidFill>
                  <a:schemeClr val="tx1"/>
                </a:solidFill>
                <a:latin typeface="Times New Roman" panose="02020603050405020304" pitchFamily="18" charset="0"/>
                <a:ea typeface="黑体" panose="02010609060101010101" pitchFamily="49" charset="-122"/>
              </a:rPr>
              <a:t>DNA</a:t>
            </a:r>
            <a:r>
              <a:rPr lang="zh-CN" altLang="en-US" sz="2400" dirty="0">
                <a:solidFill>
                  <a:schemeClr val="tx1"/>
                </a:solidFill>
                <a:latin typeface="Times New Roman" panose="02020603050405020304" pitchFamily="18" charset="0"/>
                <a:ea typeface="黑体" panose="02010609060101010101" pitchFamily="49" charset="-122"/>
              </a:rPr>
              <a:t>的纯度的提高而增加。</a:t>
            </a:r>
            <a:r>
              <a:rPr lang="en-US" altLang="zh-CN" sz="2400" dirty="0">
                <a:latin typeface="Times New Roman" panose="02020603050405020304" pitchFamily="18" charset="0"/>
                <a:ea typeface="黑体" panose="02010609060101010101" pitchFamily="49" charset="-122"/>
              </a:rPr>
              <a:t>Avery</a:t>
            </a:r>
            <a:r>
              <a:rPr lang="zh-CN" altLang="en-US" sz="2400" dirty="0">
                <a:latin typeface="Times New Roman" panose="02020603050405020304" pitchFamily="18" charset="0"/>
                <a:ea typeface="黑体" panose="02010609060101010101" pitchFamily="49" charset="-122"/>
              </a:rPr>
              <a:t>等的实验结果首次证明转化因子是</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，取得了</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是遗传物质的第一个和最重要的一个证据，明确了</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是遗传信息的载体</a:t>
            </a:r>
            <a:r>
              <a:rPr lang="zh-CN" altLang="en-US" sz="2400" dirty="0">
                <a:solidFill>
                  <a:schemeClr val="tx1"/>
                </a:solidFill>
                <a:latin typeface="Times New Roman" panose="02020603050405020304" pitchFamily="18" charset="0"/>
                <a:ea typeface="黑体" panose="02010609060101010101" pitchFamily="49" charset="-122"/>
              </a:rPr>
              <a:t>。</a:t>
            </a:r>
            <a:endParaRPr lang="zh-CN" altLang="en-US" sz="2400" dirty="0">
              <a:solidFill>
                <a:schemeClr val="tx1"/>
              </a:solidFill>
              <a:latin typeface="Times New Roman" panose="02020603050405020304" pitchFamily="18" charset="0"/>
              <a:ea typeface="黑体" panose="02010609060101010101" pitchFamily="49"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Rectangle 2"/>
          <p:cNvSpPr>
            <a:spLocks noGrp="1"/>
          </p:cNvSpPr>
          <p:nvPr>
            <p:ph type="title"/>
          </p:nvPr>
        </p:nvSpPr>
        <p:spPr>
          <a:ln/>
        </p:spPr>
        <p:txBody>
          <a:bodyPr vert="horz" wrap="square" lIns="91440" tIns="45720" rIns="91440" bIns="45720" anchor="ctr" anchorCtr="0"/>
          <a:p>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2</a:t>
            </a:r>
            <a:r>
              <a:rPr lang="zh-CN" altLang="en-US" sz="3200" dirty="0">
                <a:solidFill>
                  <a:srgbClr val="FFFF00"/>
                </a:solidFill>
                <a:latin typeface="黑体" panose="02010609060101010101" pitchFamily="49" charset="-122"/>
                <a:ea typeface="黑体" panose="02010609060101010101" pitchFamily="49" charset="-122"/>
              </a:rPr>
              <a:t>） 噬菌体感染试验</a:t>
            </a:r>
            <a:r>
              <a:rPr lang="zh-CN" altLang="en-US" dirty="0"/>
              <a:t> </a:t>
            </a:r>
            <a:endParaRPr lang="zh-CN" altLang="en-US" dirty="0"/>
          </a:p>
        </p:txBody>
      </p:sp>
      <p:sp>
        <p:nvSpPr>
          <p:cNvPr id="29699" name="Rectangle 3"/>
          <p:cNvSpPr>
            <a:spLocks noGrp="1"/>
          </p:cNvSpPr>
          <p:nvPr>
            <p:ph type="body"/>
          </p:nvPr>
        </p:nvSpPr>
        <p:spPr>
          <a:xfrm>
            <a:off x="304800" y="1268413"/>
            <a:ext cx="8534400" cy="4114800"/>
          </a:xfrm>
          <a:ln/>
        </p:spPr>
        <p:txBody>
          <a:bodyPr vert="horz" wrap="square" lIns="91440" tIns="45720" rIns="91440" bIns="45720" anchor="t" anchorCtr="0"/>
          <a:p>
            <a:pPr algn="just">
              <a:lnSpc>
                <a:spcPct val="150000"/>
              </a:lnSpc>
              <a:buNone/>
            </a:pPr>
            <a:r>
              <a:rPr lang="en-US" altLang="zh-CN" sz="2400" b="1" dirty="0">
                <a:latin typeface="宋体" panose="02010600030101010101" pitchFamily="2" charset="-122"/>
              </a:rPr>
              <a:t>      </a:t>
            </a:r>
            <a:r>
              <a:rPr lang="en-US" altLang="zh-CN" sz="2200" dirty="0">
                <a:latin typeface="Times New Roman" panose="02020603050405020304" pitchFamily="18" charset="0"/>
                <a:ea typeface="黑体" panose="02010609060101010101" pitchFamily="49" charset="-122"/>
              </a:rPr>
              <a:t>1952</a:t>
            </a:r>
            <a:r>
              <a:rPr lang="zh-CN" altLang="en-US" sz="2200" dirty="0">
                <a:latin typeface="Times New Roman" panose="02020603050405020304" pitchFamily="18" charset="0"/>
                <a:ea typeface="黑体" panose="02010609060101010101" pitchFamily="49" charset="-122"/>
              </a:rPr>
              <a:t>年</a:t>
            </a:r>
            <a:r>
              <a:rPr lang="en-US" altLang="zh-CN" sz="2200" dirty="0">
                <a:latin typeface="Times New Roman" panose="02020603050405020304" pitchFamily="18" charset="0"/>
                <a:ea typeface="黑体" panose="02010609060101010101" pitchFamily="49" charset="-122"/>
              </a:rPr>
              <a:t>Hershey</a:t>
            </a:r>
            <a:r>
              <a:rPr lang="zh-CN" altLang="en-US" sz="2200" dirty="0">
                <a:latin typeface="Times New Roman" panose="02020603050405020304" pitchFamily="18" charset="0"/>
                <a:ea typeface="黑体" panose="02010609060101010101" pitchFamily="49" charset="-122"/>
              </a:rPr>
              <a:t>和</a:t>
            </a:r>
            <a:r>
              <a:rPr lang="en-US" altLang="zh-CN" sz="2200" dirty="0">
                <a:latin typeface="Times New Roman" panose="02020603050405020304" pitchFamily="18" charset="0"/>
                <a:ea typeface="黑体" panose="02010609060101010101" pitchFamily="49" charset="-122"/>
              </a:rPr>
              <a:t>Chase</a:t>
            </a:r>
            <a:r>
              <a:rPr lang="zh-CN" altLang="en-US" sz="2200" dirty="0">
                <a:latin typeface="Times New Roman" panose="02020603050405020304" pitchFamily="18" charset="0"/>
                <a:ea typeface="黑体" panose="02010609060101010101" pitchFamily="49" charset="-122"/>
              </a:rPr>
              <a:t>用标记放射性同位素的方法，进行了噬菌体感染实验，为证明</a:t>
            </a:r>
            <a:r>
              <a:rPr lang="en-US" altLang="zh-CN" sz="2200" dirty="0">
                <a:latin typeface="Times New Roman" panose="02020603050405020304" pitchFamily="18" charset="0"/>
                <a:ea typeface="黑体" panose="02010609060101010101" pitchFamily="49" charset="-122"/>
              </a:rPr>
              <a:t>DNA</a:t>
            </a:r>
            <a:r>
              <a:rPr lang="zh-CN" altLang="en-US" sz="2200" dirty="0">
                <a:latin typeface="Times New Roman" panose="02020603050405020304" pitchFamily="18" charset="0"/>
                <a:ea typeface="黑体" panose="02010609060101010101" pitchFamily="49" charset="-122"/>
              </a:rPr>
              <a:t>是遗传物质提供了更直接的证据。</a:t>
            </a:r>
            <a:endParaRPr lang="zh-CN" altLang="en-US" sz="2200" dirty="0">
              <a:latin typeface="Times New Roman" panose="02020603050405020304" pitchFamily="18" charset="0"/>
              <a:ea typeface="黑体" panose="02010609060101010101" pitchFamily="49" charset="-122"/>
            </a:endParaRPr>
          </a:p>
          <a:p>
            <a:pPr>
              <a:lnSpc>
                <a:spcPct val="150000"/>
              </a:lnSpc>
              <a:buNone/>
            </a:pPr>
            <a:r>
              <a:rPr lang="zh-CN" altLang="en-US" sz="2200" dirty="0">
                <a:latin typeface="Times New Roman" panose="02020603050405020304" pitchFamily="18" charset="0"/>
                <a:ea typeface="黑体" panose="02010609060101010101" pitchFamily="49" charset="-122"/>
              </a:rPr>
              <a:t>             </a:t>
            </a:r>
            <a:r>
              <a:rPr lang="en-US" altLang="zh-CN" sz="2200" dirty="0">
                <a:latin typeface="Times New Roman" panose="02020603050405020304" pitchFamily="18" charset="0"/>
                <a:ea typeface="黑体" panose="02010609060101010101" pitchFamily="49" charset="-122"/>
              </a:rPr>
              <a:t>T2 </a:t>
            </a:r>
            <a:r>
              <a:rPr lang="zh-CN" altLang="en-US" sz="2200" dirty="0">
                <a:latin typeface="Times New Roman" panose="02020603050405020304" pitchFamily="18" charset="0"/>
                <a:ea typeface="黑体" panose="02010609060101010101" pitchFamily="49" charset="-122"/>
              </a:rPr>
              <a:t>噬菌体是感染大肠杆菌（</a:t>
            </a:r>
            <a:r>
              <a:rPr lang="en-US" altLang="zh-CN" sz="2200" i="1" dirty="0">
                <a:latin typeface="Times New Roman" panose="02020603050405020304" pitchFamily="18" charset="0"/>
                <a:ea typeface="黑体" panose="02010609060101010101" pitchFamily="49" charset="-122"/>
              </a:rPr>
              <a:t>E.coli</a:t>
            </a:r>
            <a:r>
              <a:rPr lang="zh-CN" altLang="en-US" sz="2200" dirty="0">
                <a:latin typeface="Times New Roman" panose="02020603050405020304" pitchFamily="18" charset="0"/>
                <a:ea typeface="黑体" panose="02010609060101010101" pitchFamily="49" charset="-122"/>
              </a:rPr>
              <a:t>）的一种噬菌体，它由蛋白质外壳和</a:t>
            </a:r>
            <a:r>
              <a:rPr lang="en-US" altLang="zh-CN" sz="2200" dirty="0">
                <a:latin typeface="Times New Roman" panose="02020603050405020304" pitchFamily="18" charset="0"/>
                <a:ea typeface="黑体" panose="02010609060101010101" pitchFamily="49" charset="-122"/>
              </a:rPr>
              <a:t>DNA</a:t>
            </a:r>
            <a:r>
              <a:rPr lang="zh-CN" altLang="en-US" sz="2200" dirty="0">
                <a:latin typeface="Times New Roman" panose="02020603050405020304" pitchFamily="18" charset="0"/>
                <a:ea typeface="黑体" panose="02010609060101010101" pitchFamily="49" charset="-122"/>
              </a:rPr>
              <a:t>核心构成。在噬菌体中，其蛋白质是唯一含硫（</a:t>
            </a:r>
            <a:r>
              <a:rPr lang="en-US" altLang="zh-CN" sz="2200" dirty="0">
                <a:latin typeface="Times New Roman" panose="02020603050405020304" pitchFamily="18" charset="0"/>
                <a:ea typeface="黑体" panose="02010609060101010101" pitchFamily="49" charset="-122"/>
              </a:rPr>
              <a:t>S</a:t>
            </a:r>
            <a:r>
              <a:rPr lang="zh-CN" altLang="en-US" sz="2200" dirty="0">
                <a:latin typeface="Times New Roman" panose="02020603050405020304" pitchFamily="18" charset="0"/>
                <a:ea typeface="黑体" panose="02010609060101010101" pitchFamily="49" charset="-122"/>
              </a:rPr>
              <a:t>）的物质，而</a:t>
            </a:r>
            <a:r>
              <a:rPr lang="en-US" altLang="zh-CN" sz="2200" dirty="0">
                <a:latin typeface="Times New Roman" panose="02020603050405020304" pitchFamily="18" charset="0"/>
                <a:ea typeface="黑体" panose="02010609060101010101" pitchFamily="49" charset="-122"/>
              </a:rPr>
              <a:t>DNA</a:t>
            </a:r>
            <a:r>
              <a:rPr lang="zh-CN" altLang="en-US" sz="2200" dirty="0">
                <a:latin typeface="Times New Roman" panose="02020603050405020304" pitchFamily="18" charset="0"/>
                <a:ea typeface="黑体" panose="02010609060101010101" pitchFamily="49" charset="-122"/>
              </a:rPr>
              <a:t>是唯一含磷（</a:t>
            </a:r>
            <a:r>
              <a:rPr lang="en-US" altLang="zh-CN" sz="2200" dirty="0">
                <a:latin typeface="Times New Roman" panose="02020603050405020304" pitchFamily="18" charset="0"/>
                <a:ea typeface="黑体" panose="02010609060101010101" pitchFamily="49" charset="-122"/>
              </a:rPr>
              <a:t>P</a:t>
            </a:r>
            <a:r>
              <a:rPr lang="zh-CN" altLang="en-US" sz="2200" dirty="0">
                <a:latin typeface="Times New Roman" panose="02020603050405020304" pitchFamily="18" charset="0"/>
                <a:ea typeface="黑体" panose="02010609060101010101" pitchFamily="49" charset="-122"/>
              </a:rPr>
              <a:t>）的物质。利用这一特性，他们在放射性</a:t>
            </a:r>
            <a:r>
              <a:rPr lang="en-US" altLang="zh-CN" sz="2200" baseline="30000" dirty="0">
                <a:latin typeface="Times New Roman" panose="02020603050405020304" pitchFamily="18" charset="0"/>
                <a:ea typeface="黑体" panose="02010609060101010101" pitchFamily="49" charset="-122"/>
              </a:rPr>
              <a:t>32</a:t>
            </a:r>
            <a:r>
              <a:rPr lang="en-US" altLang="zh-CN" sz="2200" dirty="0">
                <a:latin typeface="Times New Roman" panose="02020603050405020304" pitchFamily="18" charset="0"/>
                <a:ea typeface="黑体" panose="02010609060101010101" pitchFamily="49" charset="-122"/>
              </a:rPr>
              <a:t>P</a:t>
            </a:r>
            <a:r>
              <a:rPr lang="zh-CN" altLang="en-US" sz="2200" dirty="0">
                <a:latin typeface="Times New Roman" panose="02020603050405020304" pitchFamily="18" charset="0"/>
                <a:ea typeface="黑体" panose="02010609060101010101" pitchFamily="49" charset="-122"/>
              </a:rPr>
              <a:t>和</a:t>
            </a:r>
            <a:r>
              <a:rPr lang="en-US" altLang="zh-CN" sz="2200" baseline="30000" dirty="0">
                <a:latin typeface="Times New Roman" panose="02020603050405020304" pitchFamily="18" charset="0"/>
                <a:ea typeface="黑体" panose="02010609060101010101" pitchFamily="49" charset="-122"/>
              </a:rPr>
              <a:t>35</a:t>
            </a:r>
            <a:r>
              <a:rPr lang="en-US" altLang="zh-CN" sz="2200" dirty="0">
                <a:latin typeface="Times New Roman" panose="02020603050405020304" pitchFamily="18" charset="0"/>
                <a:ea typeface="黑体" panose="02010609060101010101" pitchFamily="49" charset="-122"/>
              </a:rPr>
              <a:t>S</a:t>
            </a:r>
            <a:r>
              <a:rPr lang="zh-CN" altLang="en-US" sz="2200" dirty="0">
                <a:latin typeface="Times New Roman" panose="02020603050405020304" pitchFamily="18" charset="0"/>
                <a:ea typeface="黑体" panose="02010609060101010101" pitchFamily="49" charset="-122"/>
              </a:rPr>
              <a:t>存在的情况下，使噬菌体进行繁殖， 再用这种带有放射性物质标记的噬菌体去感染无放射性的大肠杆菌，几分钟后离心除去未吸附的噬菌体，再利用捣碎机捣碎使噬菌体与大肠杆菌分开。 </a:t>
            </a:r>
            <a:endParaRPr lang="zh-CN" altLang="en-US" sz="2200" dirty="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图片 2"/>
          <p:cNvPicPr>
            <a:picLocks noChangeAspect="1"/>
          </p:cNvPicPr>
          <p:nvPr/>
        </p:nvPicPr>
        <p:blipFill>
          <a:blip r:embed="rId1"/>
          <a:srcRect b="24944"/>
          <a:stretch>
            <a:fillRect/>
          </a:stretch>
        </p:blipFill>
        <p:spPr>
          <a:xfrm>
            <a:off x="17463" y="1828800"/>
            <a:ext cx="9296400" cy="5181600"/>
          </a:xfrm>
          <a:prstGeom prst="rect">
            <a:avLst/>
          </a:prstGeom>
          <a:noFill/>
          <a:ln w="9525">
            <a:noFill/>
          </a:ln>
        </p:spPr>
      </p:pic>
      <p:sp>
        <p:nvSpPr>
          <p:cNvPr id="30723" name="文本框 5"/>
          <p:cNvSpPr txBox="1"/>
          <p:nvPr/>
        </p:nvSpPr>
        <p:spPr>
          <a:xfrm>
            <a:off x="3200400" y="4702175"/>
            <a:ext cx="3200400" cy="708025"/>
          </a:xfrm>
          <a:prstGeom prst="rect">
            <a:avLst/>
          </a:prstGeom>
          <a:noFill/>
          <a:ln w="9525" cap="flat" cmpd="sng">
            <a:solidFill>
              <a:srgbClr val="FF0000"/>
            </a:solidFill>
            <a:prstDash val="solid"/>
            <a:miter/>
            <a:headEnd type="none" w="med" len="med"/>
            <a:tailEnd type="none" w="med" len="med"/>
          </a:ln>
        </p:spPr>
        <p:txBody>
          <a:bodyPr>
            <a:spAutoFit/>
          </a:bodyPr>
          <a:p>
            <a:r>
              <a:rPr lang="zh-CN" altLang="en-US" dirty="0">
                <a:solidFill>
                  <a:srgbClr val="FF0000"/>
                </a:solidFill>
                <a:latin typeface="Times New Roman" panose="02020603050405020304" pitchFamily="18" charset="0"/>
                <a:ea typeface="黑体" panose="02010609060101010101" pitchFamily="49" charset="-122"/>
              </a:rPr>
              <a:t>该实验证明具有遗传作用  </a:t>
            </a:r>
            <a:endParaRPr lang="en-US" altLang="zh-CN" dirty="0">
              <a:solidFill>
                <a:srgbClr val="FF0000"/>
              </a:solidFill>
              <a:latin typeface="Times New Roman" panose="02020603050405020304" pitchFamily="18" charset="0"/>
              <a:ea typeface="黑体" panose="02010609060101010101" pitchFamily="49" charset="-122"/>
            </a:endParaRPr>
          </a:p>
          <a:p>
            <a:r>
              <a:rPr lang="en-US" altLang="zh-CN" dirty="0">
                <a:solidFill>
                  <a:srgbClr val="FF0000"/>
                </a:solidFill>
                <a:latin typeface="Times New Roman" panose="02020603050405020304" pitchFamily="18" charset="0"/>
                <a:ea typeface="黑体" panose="02010609060101010101" pitchFamily="49" charset="-122"/>
              </a:rPr>
              <a:t>  </a:t>
            </a:r>
            <a:r>
              <a:rPr lang="zh-CN" altLang="en-US" dirty="0">
                <a:solidFill>
                  <a:srgbClr val="FF0000"/>
                </a:solidFill>
                <a:latin typeface="Times New Roman" panose="02020603050405020304" pitchFamily="18" charset="0"/>
                <a:ea typeface="黑体" panose="02010609060101010101" pitchFamily="49" charset="-122"/>
              </a:rPr>
              <a:t>的是</a:t>
            </a:r>
            <a:r>
              <a:rPr lang="en-US" altLang="zh-CN" dirty="0">
                <a:solidFill>
                  <a:srgbClr val="FF0000"/>
                </a:solidFill>
                <a:latin typeface="Times New Roman" panose="02020603050405020304" pitchFamily="18" charset="0"/>
                <a:ea typeface="黑体" panose="02010609060101010101" pitchFamily="49" charset="-122"/>
              </a:rPr>
              <a:t>DNA</a:t>
            </a:r>
            <a:r>
              <a:rPr lang="zh-CN" altLang="en-US" dirty="0">
                <a:solidFill>
                  <a:srgbClr val="FF0000"/>
                </a:solidFill>
                <a:latin typeface="Times New Roman" panose="02020603050405020304" pitchFamily="18" charset="0"/>
                <a:ea typeface="黑体" panose="02010609060101010101" pitchFamily="49" charset="-122"/>
              </a:rPr>
              <a:t>而不是蛋白质</a:t>
            </a:r>
            <a:endParaRPr lang="zh-CN" altLang="en-US" dirty="0">
              <a:solidFill>
                <a:srgbClr val="FF0000"/>
              </a:solidFill>
              <a:latin typeface="Times New Roman" panose="02020603050405020304" pitchFamily="18" charset="0"/>
              <a:ea typeface="黑体" panose="02010609060101010101" pitchFamily="49" charset="-122"/>
            </a:endParaRPr>
          </a:p>
        </p:txBody>
      </p:sp>
      <p:sp>
        <p:nvSpPr>
          <p:cNvPr id="30724" name="文本框 6"/>
          <p:cNvSpPr txBox="1"/>
          <p:nvPr/>
        </p:nvSpPr>
        <p:spPr>
          <a:xfrm>
            <a:off x="17463" y="533400"/>
            <a:ext cx="9296400" cy="1323975"/>
          </a:xfrm>
          <a:prstGeom prst="rect">
            <a:avLst/>
          </a:prstGeom>
          <a:noFill/>
          <a:ln w="9525">
            <a:noFill/>
          </a:ln>
        </p:spPr>
        <p:txBody>
          <a:bodyPr>
            <a:spAutoFit/>
          </a:bodyPr>
          <a:p>
            <a:r>
              <a:rPr lang="zh-CN" altLang="en-US" dirty="0">
                <a:latin typeface="Times New Roman" panose="02020603050405020304" pitchFamily="18" charset="0"/>
                <a:ea typeface="黑体" panose="02010609060101010101" pitchFamily="49" charset="-122"/>
              </a:rPr>
              <a:t>        </a:t>
            </a:r>
            <a:r>
              <a:rPr lang="zh-CN" altLang="en-US" dirty="0">
                <a:solidFill>
                  <a:schemeClr val="tx1"/>
                </a:solidFill>
                <a:latin typeface="Times New Roman" panose="02020603050405020304" pitchFamily="18" charset="0"/>
                <a:ea typeface="黑体" panose="02010609060101010101" pitchFamily="49" charset="-122"/>
              </a:rPr>
              <a:t>对其进行离心，发现从大肠杆菌表面释放的</a:t>
            </a:r>
            <a:r>
              <a:rPr lang="zh-CN" altLang="en-US" dirty="0">
                <a:latin typeface="Times New Roman" panose="02020603050405020304" pitchFamily="18" charset="0"/>
                <a:ea typeface="黑体" panose="02010609060101010101" pitchFamily="49" charset="-122"/>
              </a:rPr>
              <a:t>噬菌体外壳在上清液中</a:t>
            </a:r>
            <a:r>
              <a:rPr lang="zh-CN" altLang="en-US" dirty="0">
                <a:solidFill>
                  <a:schemeClr val="tx1"/>
                </a:solidFill>
                <a:latin typeface="Times New Roman" panose="02020603050405020304" pitchFamily="18" charset="0"/>
                <a:ea typeface="黑体" panose="02010609060101010101" pitchFamily="49" charset="-122"/>
              </a:rPr>
              <a:t>，它们由蛋白质组成，</a:t>
            </a:r>
            <a:r>
              <a:rPr lang="zh-CN" altLang="en-US" dirty="0">
                <a:latin typeface="Times New Roman" panose="02020603050405020304" pitchFamily="18" charset="0"/>
                <a:ea typeface="黑体" panose="02010609060101010101" pitchFamily="49" charset="-122"/>
              </a:rPr>
              <a:t>含有</a:t>
            </a:r>
            <a:r>
              <a:rPr lang="en-US" altLang="zh-CN" dirty="0">
                <a:latin typeface="Times New Roman" panose="02020603050405020304" pitchFamily="18" charset="0"/>
                <a:ea typeface="黑体" panose="02010609060101010101" pitchFamily="49" charset="-122"/>
              </a:rPr>
              <a:t>80</a:t>
            </a:r>
            <a:r>
              <a:rPr lang="zh-CN" altLang="en-US" dirty="0">
                <a:latin typeface="Times New Roman" panose="02020603050405020304" pitchFamily="18" charset="0"/>
                <a:ea typeface="黑体" panose="02010609060101010101" pitchFamily="49" charset="-122"/>
              </a:rPr>
              <a:t>％放射性标记</a:t>
            </a:r>
            <a:r>
              <a:rPr lang="en-US" altLang="zh-CN" dirty="0">
                <a:latin typeface="Times New Roman" panose="02020603050405020304" pitchFamily="18" charset="0"/>
                <a:ea typeface="黑体" panose="02010609060101010101" pitchFamily="49" charset="-122"/>
              </a:rPr>
              <a:t>35S</a:t>
            </a:r>
            <a:r>
              <a:rPr lang="zh-CN" altLang="en-US" dirty="0">
                <a:solidFill>
                  <a:schemeClr val="tx1"/>
                </a:solidFill>
                <a:latin typeface="Times New Roman" panose="02020603050405020304" pitchFamily="18" charset="0"/>
                <a:ea typeface="黑体" panose="02010609060101010101" pitchFamily="49" charset="-122"/>
              </a:rPr>
              <a:t>，而</a:t>
            </a:r>
            <a:r>
              <a:rPr lang="zh-CN" altLang="en-US" dirty="0">
                <a:latin typeface="Times New Roman" panose="02020603050405020304" pitchFamily="18" charset="0"/>
                <a:ea typeface="黑体" panose="02010609060101010101" pitchFamily="49" charset="-122"/>
              </a:rPr>
              <a:t>大肠杆菌在沉淀中，含有</a:t>
            </a:r>
            <a:r>
              <a:rPr lang="en-US" altLang="zh-CN" dirty="0">
                <a:latin typeface="Times New Roman" panose="02020603050405020304" pitchFamily="18" charset="0"/>
                <a:ea typeface="黑体" panose="02010609060101010101" pitchFamily="49" charset="-122"/>
              </a:rPr>
              <a:t>80</a:t>
            </a:r>
            <a:r>
              <a:rPr lang="zh-CN" altLang="en-US" dirty="0">
                <a:latin typeface="Times New Roman" panose="02020603050405020304" pitchFamily="18" charset="0"/>
                <a:ea typeface="黑体" panose="02010609060101010101" pitchFamily="49" charset="-122"/>
              </a:rPr>
              <a:t>％放射性标记</a:t>
            </a:r>
            <a:r>
              <a:rPr lang="en-US" altLang="zh-CN" dirty="0">
                <a:latin typeface="Times New Roman" panose="02020603050405020304" pitchFamily="18" charset="0"/>
                <a:ea typeface="黑体" panose="02010609060101010101" pitchFamily="49" charset="-122"/>
              </a:rPr>
              <a:t>32P</a:t>
            </a:r>
            <a:r>
              <a:rPr lang="zh-CN" altLang="en-US" dirty="0">
                <a:solidFill>
                  <a:schemeClr val="tx1"/>
                </a:solidFill>
                <a:latin typeface="Times New Roman" panose="02020603050405020304" pitchFamily="18" charset="0"/>
                <a:ea typeface="黑体" panose="02010609060101010101" pitchFamily="49" charset="-122"/>
              </a:rPr>
              <a:t>。实验表明在噬菌体感染过程中，只有</a:t>
            </a:r>
            <a:r>
              <a:rPr lang="en-US" altLang="zh-CN" dirty="0">
                <a:solidFill>
                  <a:schemeClr val="tx1"/>
                </a:solidFill>
                <a:latin typeface="Times New Roman" panose="02020603050405020304" pitchFamily="18" charset="0"/>
                <a:ea typeface="黑体" panose="02010609060101010101" pitchFamily="49" charset="-122"/>
              </a:rPr>
              <a:t>DNA</a:t>
            </a:r>
            <a:r>
              <a:rPr lang="zh-CN" altLang="en-US" dirty="0">
                <a:solidFill>
                  <a:schemeClr val="tx1"/>
                </a:solidFill>
                <a:latin typeface="Times New Roman" panose="02020603050405020304" pitchFamily="18" charset="0"/>
                <a:ea typeface="黑体" panose="02010609060101010101" pitchFamily="49" charset="-122"/>
              </a:rPr>
              <a:t>进入细菌细胞，而蛋白质外壳留在细菌体外。 </a:t>
            </a:r>
            <a:endParaRPr lang="zh-CN" altLang="en-US" dirty="0">
              <a:solidFill>
                <a:schemeClr val="tx1"/>
              </a:solidFill>
              <a:latin typeface="Times New Roman" panose="02020603050405020304" pitchFamily="18" charset="0"/>
              <a:ea typeface="黑体" panose="02010609060101010101" pitchFamily="49"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2"/>
          <p:cNvSpPr>
            <a:spLocks noGrp="1"/>
          </p:cNvSpPr>
          <p:nvPr>
            <p:ph type="title"/>
          </p:nvPr>
        </p:nvSpPr>
        <p:spPr>
          <a:xfrm>
            <a:off x="3175" y="304800"/>
            <a:ext cx="8229600" cy="1143000"/>
          </a:xfrm>
          <a:ln/>
        </p:spPr>
        <p:txBody>
          <a:bodyPr vert="horz" wrap="square" lIns="91440" tIns="45720" rIns="91440" bIns="45720" anchor="ctr" anchorCtr="0"/>
          <a:p>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3</a:t>
            </a:r>
            <a:r>
              <a:rPr lang="zh-CN" altLang="en-US" sz="3200" dirty="0">
                <a:solidFill>
                  <a:srgbClr val="FFFF00"/>
                </a:solidFill>
                <a:latin typeface="黑体" panose="02010609060101010101" pitchFamily="49" charset="-122"/>
                <a:ea typeface="黑体" panose="02010609060101010101" pitchFamily="49" charset="-122"/>
              </a:rPr>
              <a:t>）烟草</a:t>
            </a:r>
            <a:r>
              <a:rPr lang="en-US" altLang="zh-CN" sz="3200" dirty="0">
                <a:solidFill>
                  <a:srgbClr val="FFFF00"/>
                </a:solidFill>
                <a:latin typeface="黑体" panose="02010609060101010101" pitchFamily="49" charset="-122"/>
                <a:ea typeface="黑体" panose="02010609060101010101" pitchFamily="49" charset="-122"/>
              </a:rPr>
              <a:t>TMV</a:t>
            </a:r>
            <a:r>
              <a:rPr lang="zh-CN" altLang="en-US" sz="3200" dirty="0">
                <a:solidFill>
                  <a:srgbClr val="FFFF00"/>
                </a:solidFill>
                <a:latin typeface="黑体" panose="02010609060101010101" pitchFamily="49" charset="-122"/>
                <a:ea typeface="黑体" panose="02010609060101010101" pitchFamily="49" charset="-122"/>
              </a:rPr>
              <a:t>的重建试验</a:t>
            </a:r>
            <a:r>
              <a:rPr lang="zh-CN" altLang="en-US" sz="4000" dirty="0"/>
              <a:t> </a:t>
            </a:r>
            <a:endParaRPr lang="zh-CN" altLang="en-US" sz="4000" dirty="0"/>
          </a:p>
        </p:txBody>
      </p:sp>
      <p:sp>
        <p:nvSpPr>
          <p:cNvPr id="31747" name="Rectangle 3"/>
          <p:cNvSpPr>
            <a:spLocks noGrp="1"/>
          </p:cNvSpPr>
          <p:nvPr>
            <p:ph type="body"/>
          </p:nvPr>
        </p:nvSpPr>
        <p:spPr>
          <a:xfrm>
            <a:off x="454025" y="1447800"/>
            <a:ext cx="8077200" cy="4114800"/>
          </a:xfrm>
          <a:ln/>
        </p:spPr>
        <p:txBody>
          <a:bodyPr vert="horz" wrap="square" lIns="91440" tIns="45720" rIns="91440" bIns="45720" anchor="t" anchorCtr="0"/>
          <a:p>
            <a:pPr algn="just">
              <a:lnSpc>
                <a:spcPts val="3400"/>
              </a:lnSpc>
              <a:spcBef>
                <a:spcPct val="0"/>
              </a:spcBef>
              <a:buNone/>
            </a:pPr>
            <a:r>
              <a:rPr lang="en-US" altLang="zh-CN" sz="2400" b="1" dirty="0">
                <a:latin typeface="宋体" panose="02010600030101010101" pitchFamily="2" charset="-122"/>
              </a:rPr>
              <a:t>     </a:t>
            </a:r>
            <a:r>
              <a:rPr lang="zh-CN" altLang="en-US" sz="2000" dirty="0">
                <a:latin typeface="Times New Roman" panose="02020603050405020304" pitchFamily="18" charset="0"/>
                <a:ea typeface="黑体" panose="02010609060101010101" pitchFamily="49" charset="-122"/>
              </a:rPr>
              <a:t>能感染烟草的烟草花叶病毒（</a:t>
            </a:r>
            <a:r>
              <a:rPr lang="en-US" altLang="zh-CN" sz="2000" dirty="0">
                <a:latin typeface="Times New Roman" panose="02020603050405020304" pitchFamily="18" charset="0"/>
                <a:ea typeface="黑体" panose="02010609060101010101" pitchFamily="49" charset="-122"/>
              </a:rPr>
              <a:t>tobacco mosaic virus, TMV</a:t>
            </a:r>
            <a:r>
              <a:rPr lang="zh-CN" altLang="en-US" sz="2000" dirty="0">
                <a:latin typeface="Times New Roman" panose="02020603050405020304" pitchFamily="18" charset="0"/>
                <a:ea typeface="黑体" panose="02010609060101010101" pitchFamily="49" charset="-122"/>
              </a:rPr>
              <a:t>）</a:t>
            </a:r>
            <a:r>
              <a:rPr lang="zh-CN" altLang="en-US" sz="2000" dirty="0">
                <a:solidFill>
                  <a:srgbClr val="FFFF00"/>
                </a:solidFill>
                <a:latin typeface="Times New Roman" panose="02020603050405020304" pitchFamily="18" charset="0"/>
                <a:ea typeface="黑体" panose="02010609060101010101" pitchFamily="49" charset="-122"/>
              </a:rPr>
              <a:t>由蛋白质外壳和</a:t>
            </a:r>
            <a:r>
              <a:rPr lang="en-US" altLang="zh-CN" sz="2000" dirty="0">
                <a:solidFill>
                  <a:srgbClr val="FFFF00"/>
                </a:solidFill>
                <a:latin typeface="Times New Roman" panose="02020603050405020304" pitchFamily="18" charset="0"/>
                <a:ea typeface="黑体" panose="02010609060101010101" pitchFamily="49" charset="-122"/>
              </a:rPr>
              <a:t>RNA</a:t>
            </a:r>
            <a:r>
              <a:rPr lang="zh-CN" altLang="en-US" sz="2000" dirty="0">
                <a:solidFill>
                  <a:srgbClr val="FFFF00"/>
                </a:solidFill>
                <a:latin typeface="Times New Roman" panose="02020603050405020304" pitchFamily="18" charset="0"/>
                <a:ea typeface="黑体" panose="02010609060101010101" pitchFamily="49" charset="-122"/>
              </a:rPr>
              <a:t>核心组成</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algn="just">
              <a:lnSpc>
                <a:spcPts val="3400"/>
              </a:lnSpc>
              <a:spcBef>
                <a:spcPct val="0"/>
              </a:spcBef>
              <a:buNone/>
            </a:pPr>
            <a:r>
              <a:rPr lang="zh-CN" altLang="en-US" sz="2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1957</a:t>
            </a:r>
            <a:r>
              <a:rPr lang="zh-CN" altLang="en-US" sz="2000" dirty="0">
                <a:latin typeface="Times New Roman" panose="02020603050405020304" pitchFamily="18" charset="0"/>
                <a:ea typeface="黑体" panose="02010609060101010101" pitchFamily="49" charset="-122"/>
              </a:rPr>
              <a:t>年</a:t>
            </a:r>
            <a:r>
              <a:rPr lang="en-US" altLang="zh-CN" sz="2000" dirty="0">
                <a:latin typeface="Times New Roman" panose="02020603050405020304" pitchFamily="18" charset="0"/>
                <a:ea typeface="黑体" panose="02010609060101010101" pitchFamily="49" charset="-122"/>
              </a:rPr>
              <a:t>Fraenkel-Conrat</a:t>
            </a:r>
            <a:r>
              <a:rPr lang="zh-CN" altLang="en-US" sz="2000" dirty="0">
                <a:latin typeface="Times New Roman" panose="02020603050405020304" pitchFamily="18" charset="0"/>
                <a:ea typeface="黑体" panose="02010609060101010101" pitchFamily="49" charset="-122"/>
              </a:rPr>
              <a:t>等人将两个不同的</a:t>
            </a:r>
            <a:r>
              <a:rPr lang="en-US" altLang="zh-CN" sz="2000" dirty="0">
                <a:latin typeface="Times New Roman" panose="02020603050405020304" pitchFamily="18" charset="0"/>
                <a:ea typeface="黑体" panose="02010609060101010101" pitchFamily="49" charset="-122"/>
              </a:rPr>
              <a:t>MTV</a:t>
            </a:r>
            <a:r>
              <a:rPr lang="zh-CN" altLang="en-US" sz="2000" dirty="0">
                <a:latin typeface="Times New Roman" panose="02020603050405020304" pitchFamily="18" charset="0"/>
                <a:ea typeface="黑体" panose="02010609060101010101" pitchFamily="49" charset="-122"/>
              </a:rPr>
              <a:t>株系（</a:t>
            </a:r>
            <a:r>
              <a:rPr lang="en-US" altLang="zh-CN" sz="2000" dirty="0">
                <a:latin typeface="Times New Roman" panose="02020603050405020304" pitchFamily="18" charset="0"/>
                <a:ea typeface="黑体" panose="02010609060101010101" pitchFamily="49" charset="-122"/>
              </a:rPr>
              <a:t>S</a:t>
            </a:r>
            <a:r>
              <a:rPr lang="zh-CN" altLang="en-US" sz="2000" dirty="0">
                <a:latin typeface="Times New Roman" panose="02020603050405020304" pitchFamily="18" charset="0"/>
                <a:ea typeface="黑体" panose="02010609060101010101" pitchFamily="49" charset="-122"/>
              </a:rPr>
              <a:t>株系和</a:t>
            </a:r>
            <a:r>
              <a:rPr lang="en-US" altLang="zh-CN" sz="2000" dirty="0">
                <a:latin typeface="Times New Roman" panose="02020603050405020304" pitchFamily="18" charset="0"/>
                <a:ea typeface="黑体" panose="02010609060101010101" pitchFamily="49" charset="-122"/>
              </a:rPr>
              <a:t>HR</a:t>
            </a:r>
            <a:r>
              <a:rPr lang="zh-CN" altLang="en-US" sz="2000" dirty="0">
                <a:latin typeface="Times New Roman" panose="02020603050405020304" pitchFamily="18" charset="0"/>
                <a:ea typeface="黑体" panose="02010609060101010101" pitchFamily="49" charset="-122"/>
              </a:rPr>
              <a:t>株系）的蛋白质和</a:t>
            </a:r>
            <a:r>
              <a:rPr lang="en-US" altLang="zh-CN" sz="2000" dirty="0">
                <a:latin typeface="Times New Roman" panose="02020603050405020304" pitchFamily="18" charset="0"/>
                <a:ea typeface="黑体" panose="02010609060101010101" pitchFamily="49" charset="-122"/>
              </a:rPr>
              <a:t>RNA</a:t>
            </a:r>
            <a:r>
              <a:rPr lang="zh-CN" altLang="en-US" sz="2000" dirty="0">
                <a:latin typeface="Times New Roman" panose="02020603050405020304" pitchFamily="18" charset="0"/>
                <a:ea typeface="黑体" panose="02010609060101010101" pitchFamily="49" charset="-122"/>
              </a:rPr>
              <a:t>分别提取出来，然后相互对换</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将</a:t>
            </a:r>
            <a:r>
              <a:rPr lang="en-US" altLang="zh-CN" sz="2000" dirty="0">
                <a:latin typeface="Times New Roman" panose="02020603050405020304" pitchFamily="18" charset="0"/>
                <a:ea typeface="黑体" panose="02010609060101010101" pitchFamily="49" charset="-122"/>
              </a:rPr>
              <a:t>S</a:t>
            </a:r>
            <a:r>
              <a:rPr lang="zh-CN" altLang="en-US" sz="2000" dirty="0">
                <a:latin typeface="Times New Roman" panose="02020603050405020304" pitchFamily="18" charset="0"/>
                <a:ea typeface="黑体" panose="02010609060101010101" pitchFamily="49" charset="-122"/>
              </a:rPr>
              <a:t>株系的蛋白质和</a:t>
            </a:r>
            <a:r>
              <a:rPr lang="en-US" altLang="zh-CN" sz="2000" dirty="0">
                <a:latin typeface="Times New Roman" panose="02020603050405020304" pitchFamily="18" charset="0"/>
                <a:ea typeface="黑体" panose="02010609060101010101" pitchFamily="49" charset="-122"/>
              </a:rPr>
              <a:t>HR</a:t>
            </a:r>
            <a:r>
              <a:rPr lang="zh-CN" altLang="en-US" sz="2000" dirty="0">
                <a:latin typeface="Times New Roman" panose="02020603050405020304" pitchFamily="18" charset="0"/>
                <a:ea typeface="黑体" panose="02010609060101010101" pitchFamily="49" charset="-122"/>
              </a:rPr>
              <a:t>株系的</a:t>
            </a:r>
            <a:r>
              <a:rPr lang="en-US" altLang="zh-CN" sz="2000" dirty="0">
                <a:latin typeface="Times New Roman" panose="02020603050405020304" pitchFamily="18" charset="0"/>
                <a:ea typeface="黑体" panose="02010609060101010101" pitchFamily="49" charset="-122"/>
              </a:rPr>
              <a:t>RNA,</a:t>
            </a:r>
            <a:r>
              <a:rPr lang="zh-CN" altLang="en-US" sz="2000" dirty="0">
                <a:latin typeface="Times New Roman" panose="02020603050405020304" pitchFamily="18" charset="0"/>
                <a:ea typeface="黑体" panose="02010609060101010101" pitchFamily="49" charset="-122"/>
              </a:rPr>
              <a:t>或反过来将</a:t>
            </a:r>
            <a:r>
              <a:rPr lang="en-US" altLang="zh-CN" sz="2000" dirty="0">
                <a:latin typeface="Times New Roman" panose="02020603050405020304" pitchFamily="18" charset="0"/>
                <a:ea typeface="黑体" panose="02010609060101010101" pitchFamily="49" charset="-122"/>
              </a:rPr>
              <a:t>HR</a:t>
            </a:r>
            <a:r>
              <a:rPr lang="zh-CN" altLang="en-US" sz="2000" dirty="0">
                <a:latin typeface="Times New Roman" panose="02020603050405020304" pitchFamily="18" charset="0"/>
                <a:ea typeface="黑体" panose="02010609060101010101" pitchFamily="49" charset="-122"/>
              </a:rPr>
              <a:t>株系的蛋白质和</a:t>
            </a:r>
            <a:r>
              <a:rPr lang="en-US" altLang="zh-CN" sz="2000" dirty="0">
                <a:latin typeface="Times New Roman" panose="02020603050405020304" pitchFamily="18" charset="0"/>
                <a:ea typeface="黑体" panose="02010609060101010101" pitchFamily="49" charset="-122"/>
              </a:rPr>
              <a:t>R</a:t>
            </a:r>
            <a:r>
              <a:rPr lang="zh-CN" altLang="en-US" sz="2000" dirty="0">
                <a:latin typeface="Times New Roman" panose="02020603050405020304" pitchFamily="18" charset="0"/>
                <a:ea typeface="黑体" panose="02010609060101010101" pitchFamily="49" charset="-122"/>
              </a:rPr>
              <a:t>株系的</a:t>
            </a:r>
            <a:r>
              <a:rPr lang="en-US" altLang="zh-CN" sz="2000" dirty="0">
                <a:latin typeface="Times New Roman" panose="02020603050405020304" pitchFamily="18" charset="0"/>
                <a:ea typeface="黑体" panose="02010609060101010101" pitchFamily="49" charset="-122"/>
              </a:rPr>
              <a:t>RNA</a:t>
            </a:r>
            <a:r>
              <a:rPr lang="zh-CN" altLang="en-US" sz="2000" dirty="0">
                <a:latin typeface="Times New Roman" panose="02020603050405020304" pitchFamily="18" charset="0"/>
                <a:ea typeface="黑体" panose="02010609060101010101" pitchFamily="49" charset="-122"/>
              </a:rPr>
              <a:t>放在一起，重建形成两种杂种病毒，去感染烟草叶片。</a:t>
            </a:r>
            <a:endParaRPr lang="zh-CN" altLang="en-US" sz="2000" dirty="0">
              <a:latin typeface="Times New Roman" panose="02020603050405020304" pitchFamily="18" charset="0"/>
              <a:ea typeface="黑体" panose="02010609060101010101" pitchFamily="49" charset="-122"/>
            </a:endParaRPr>
          </a:p>
          <a:p>
            <a:pPr algn="just">
              <a:lnSpc>
                <a:spcPts val="3400"/>
              </a:lnSpc>
              <a:spcBef>
                <a:spcPct val="0"/>
              </a:spcBef>
              <a:buNone/>
            </a:pPr>
            <a:r>
              <a:rPr lang="zh-CN" altLang="en-US" sz="2000" dirty="0">
                <a:latin typeface="Times New Roman" panose="02020603050405020304" pitchFamily="18" charset="0"/>
                <a:ea typeface="黑体" panose="02010609060101010101" pitchFamily="49" charset="-122"/>
              </a:rPr>
              <a:t>              结果是叶片上所产生的病斑跟所含</a:t>
            </a:r>
            <a:r>
              <a:rPr lang="en-US" altLang="zh-CN" sz="2000" dirty="0">
                <a:latin typeface="Times New Roman" panose="02020603050405020304" pitchFamily="18" charset="0"/>
                <a:ea typeface="黑体" panose="02010609060101010101" pitchFamily="49" charset="-122"/>
              </a:rPr>
              <a:t>RNA</a:t>
            </a:r>
            <a:r>
              <a:rPr lang="zh-CN" altLang="en-US" sz="2000" dirty="0">
                <a:latin typeface="Times New Roman" panose="02020603050405020304" pitchFamily="18" charset="0"/>
                <a:ea typeface="黑体" panose="02010609060101010101" pitchFamily="49" charset="-122"/>
              </a:rPr>
              <a:t>密切相关，是什么样的</a:t>
            </a:r>
            <a:r>
              <a:rPr lang="en-US" altLang="zh-CN" sz="2000" dirty="0">
                <a:latin typeface="Times New Roman" panose="02020603050405020304" pitchFamily="18" charset="0"/>
                <a:ea typeface="黑体" panose="02010609060101010101" pitchFamily="49" charset="-122"/>
              </a:rPr>
              <a:t>RNA</a:t>
            </a:r>
            <a:r>
              <a:rPr lang="zh-CN" altLang="en-US" sz="2000" dirty="0">
                <a:latin typeface="Times New Roman" panose="02020603050405020304" pitchFamily="18" charset="0"/>
                <a:ea typeface="黑体" panose="02010609060101010101" pitchFamily="49" charset="-122"/>
              </a:rPr>
              <a:t>就形成什么样的子代病毒粒子，即子代病毒粒子的外壳蛋白是由</a:t>
            </a:r>
            <a:r>
              <a:rPr lang="en-US" altLang="zh-CN" sz="2000" dirty="0">
                <a:latin typeface="Times New Roman" panose="02020603050405020304" pitchFamily="18" charset="0"/>
                <a:ea typeface="黑体" panose="02010609060101010101" pitchFamily="49" charset="-122"/>
              </a:rPr>
              <a:t>RNA</a:t>
            </a:r>
            <a:r>
              <a:rPr lang="zh-CN" altLang="en-US" sz="2000" dirty="0">
                <a:latin typeface="Times New Roman" panose="02020603050405020304" pitchFamily="18" charset="0"/>
                <a:ea typeface="黑体" panose="02010609060101010101" pitchFamily="49" charset="-122"/>
              </a:rPr>
              <a:t>决定的，而不是由蛋白质决定的。</a:t>
            </a:r>
            <a:r>
              <a:rPr lang="zh-CN" altLang="en-US" sz="2000" dirty="0">
                <a:solidFill>
                  <a:srgbClr val="FFFF00"/>
                </a:solidFill>
                <a:latin typeface="Times New Roman" panose="02020603050405020304" pitchFamily="18" charset="0"/>
                <a:ea typeface="黑体" panose="02010609060101010101" pitchFamily="49" charset="-122"/>
              </a:rPr>
              <a:t>令人信服地证明在不具有</a:t>
            </a:r>
            <a:r>
              <a:rPr lang="en-US" altLang="zh-CN" sz="2000" dirty="0">
                <a:solidFill>
                  <a:srgbClr val="FFFF00"/>
                </a:solidFill>
                <a:latin typeface="Times New Roman" panose="02020603050405020304" pitchFamily="18" charset="0"/>
                <a:ea typeface="黑体" panose="02010609060101010101" pitchFamily="49" charset="-122"/>
              </a:rPr>
              <a:t>DNA</a:t>
            </a:r>
            <a:r>
              <a:rPr lang="zh-CN" altLang="en-US" sz="2000" dirty="0">
                <a:solidFill>
                  <a:srgbClr val="FFFF00"/>
                </a:solidFill>
                <a:latin typeface="Times New Roman" panose="02020603050405020304" pitchFamily="18" charset="0"/>
                <a:ea typeface="黑体" panose="02010609060101010101" pitchFamily="49" charset="-122"/>
              </a:rPr>
              <a:t>的病毒中，</a:t>
            </a:r>
            <a:r>
              <a:rPr lang="en-US" altLang="zh-CN" sz="2000" dirty="0">
                <a:solidFill>
                  <a:srgbClr val="FFFF00"/>
                </a:solidFill>
                <a:latin typeface="Times New Roman" panose="02020603050405020304" pitchFamily="18" charset="0"/>
                <a:ea typeface="黑体" panose="02010609060101010101" pitchFamily="49" charset="-122"/>
              </a:rPr>
              <a:t>RNA</a:t>
            </a:r>
            <a:r>
              <a:rPr lang="zh-CN" altLang="en-US" sz="2000" dirty="0">
                <a:solidFill>
                  <a:srgbClr val="FFFF00"/>
                </a:solidFill>
                <a:latin typeface="Times New Roman" panose="02020603050405020304" pitchFamily="18" charset="0"/>
                <a:ea typeface="黑体" panose="02010609060101010101" pitchFamily="49" charset="-122"/>
              </a:rPr>
              <a:t>是遗传物质。</a:t>
            </a:r>
            <a:endParaRPr lang="zh-CN" altLang="en-US" sz="2000" dirty="0">
              <a:solidFill>
                <a:srgbClr val="FFFF00"/>
              </a:solidFill>
              <a:latin typeface="Times New Roman" panose="02020603050405020304" pitchFamily="18" charset="0"/>
              <a:ea typeface="黑体" panose="02010609060101010101" pitchFamily="49" charset="-122"/>
            </a:endParaRPr>
          </a:p>
          <a:p>
            <a:pPr>
              <a:lnSpc>
                <a:spcPts val="3400"/>
              </a:lnSpc>
              <a:spcBef>
                <a:spcPct val="0"/>
              </a:spcBef>
              <a:buNone/>
            </a:pPr>
            <a:endParaRPr lang="en-US" altLang="zh-CN" sz="2000" dirty="0">
              <a:solidFill>
                <a:srgbClr val="FFFF00"/>
              </a:solidFill>
              <a:latin typeface="Times New Roman" panose="02020603050405020304" pitchFamily="18" charset="0"/>
              <a:ea typeface="黑体" panose="02010609060101010101" pitchFamily="49"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773" name="组合 2"/>
          <p:cNvGrpSpPr/>
          <p:nvPr/>
        </p:nvGrpSpPr>
        <p:grpSpPr>
          <a:xfrm>
            <a:off x="1591310" y="667385"/>
            <a:ext cx="6019165" cy="5911850"/>
            <a:chOff x="6435" y="1322"/>
            <a:chExt cx="6917" cy="8052"/>
          </a:xfrm>
        </p:grpSpPr>
        <p:pic>
          <p:nvPicPr>
            <p:cNvPr id="32774" name="图片 6" descr="TMV replication.jpg"/>
            <p:cNvPicPr>
              <a:picLocks noChangeAspect="1"/>
            </p:cNvPicPr>
            <p:nvPr/>
          </p:nvPicPr>
          <p:blipFill>
            <a:blip r:embed="rId1"/>
            <a:stretch>
              <a:fillRect/>
            </a:stretch>
          </p:blipFill>
          <p:spPr>
            <a:xfrm>
              <a:off x="6435" y="1322"/>
              <a:ext cx="6917" cy="8052"/>
            </a:xfrm>
            <a:prstGeom prst="rect">
              <a:avLst/>
            </a:prstGeom>
            <a:noFill/>
            <a:ln w="9525">
              <a:noFill/>
            </a:ln>
          </p:spPr>
        </p:pic>
        <p:sp>
          <p:nvSpPr>
            <p:cNvPr id="32775" name="文本框 1"/>
            <p:cNvSpPr txBox="1"/>
            <p:nvPr/>
          </p:nvSpPr>
          <p:spPr>
            <a:xfrm>
              <a:off x="6830" y="1905"/>
              <a:ext cx="501" cy="459"/>
            </a:xfrm>
            <a:prstGeom prst="rect">
              <a:avLst/>
            </a:prstGeom>
            <a:noFill/>
            <a:ln w="9525">
              <a:noFill/>
            </a:ln>
          </p:spPr>
          <p:txBody>
            <a:bodyPr wrap="square">
              <a:spAutoFit/>
            </a:bodyPr>
            <a:p>
              <a:r>
                <a:rPr lang="en-US" altLang="zh-CN" sz="1600" dirty="0">
                  <a:solidFill>
                    <a:schemeClr val="bg2"/>
                  </a:solidFill>
                  <a:latin typeface="Arial" panose="020B0604020202020204" pitchFamily="34" charset="0"/>
                </a:rPr>
                <a:t>S</a:t>
              </a:r>
              <a:endParaRPr lang="en-US" altLang="zh-CN" sz="1600" dirty="0">
                <a:solidFill>
                  <a:schemeClr val="bg2"/>
                </a:solidFill>
                <a:latin typeface="Arial" panose="020B0604020202020204" pitchFamily="34" charset="0"/>
              </a:endParaRPr>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3796" name="Picture 5" descr="未标题-1 拷贝"/>
          <p:cNvPicPr>
            <a:picLocks noChangeAspect="1"/>
          </p:cNvPicPr>
          <p:nvPr/>
        </p:nvPicPr>
        <p:blipFill>
          <a:blip r:embed="rId1"/>
          <a:stretch>
            <a:fillRect/>
          </a:stretch>
        </p:blipFill>
        <p:spPr>
          <a:xfrm>
            <a:off x="5670550" y="437515"/>
            <a:ext cx="3473450" cy="6420485"/>
          </a:xfrm>
          <a:prstGeom prst="rect">
            <a:avLst/>
          </a:prstGeom>
          <a:noFill/>
          <a:ln w="9525">
            <a:noFill/>
          </a:ln>
        </p:spPr>
      </p:pic>
      <p:sp>
        <p:nvSpPr>
          <p:cNvPr id="33794" name="Rectangle 2"/>
          <p:cNvSpPr>
            <a:spLocks noGrp="1"/>
          </p:cNvSpPr>
          <p:nvPr>
            <p:ph type="title"/>
          </p:nvPr>
        </p:nvSpPr>
        <p:spPr>
          <a:xfrm>
            <a:off x="305435" y="685800"/>
            <a:ext cx="6986905" cy="1143000"/>
          </a:xfrm>
          <a:ln/>
        </p:spPr>
        <p:txBody>
          <a:bodyPr vert="horz" wrap="square" lIns="91440" tIns="45720" rIns="91440" bIns="45720" anchor="ctr" anchorCtr="0"/>
          <a:p>
            <a:pPr algn="l"/>
            <a:r>
              <a:rPr lang="en-US" altLang="zh-CN" sz="3600" dirty="0">
                <a:solidFill>
                  <a:srgbClr val="FFFF00"/>
                </a:solidFill>
                <a:latin typeface="黑体" panose="02010609060101010101" pitchFamily="49" charset="-122"/>
                <a:ea typeface="黑体" panose="02010609060101010101" pitchFamily="49" charset="-122"/>
              </a:rPr>
              <a:t>2.3  </a:t>
            </a:r>
            <a:r>
              <a:rPr lang="zh-CN" altLang="en-US" sz="3600" dirty="0">
                <a:solidFill>
                  <a:srgbClr val="FFFF00"/>
                </a:solidFill>
                <a:latin typeface="黑体" panose="02010609060101010101" pitchFamily="49" charset="-122"/>
                <a:ea typeface="黑体" panose="02010609060101010101" pitchFamily="49" charset="-122"/>
              </a:rPr>
              <a:t>遗传物质的分子结构</a:t>
            </a:r>
            <a:r>
              <a:rPr lang="zh-CN" altLang="en-US" dirty="0"/>
              <a:t> </a:t>
            </a:r>
            <a:br>
              <a:rPr lang="zh-CN" altLang="en-US" dirty="0"/>
            </a:br>
            <a:r>
              <a:rPr lang="en-US" altLang="zh-CN" sz="3200" dirty="0">
                <a:solidFill>
                  <a:srgbClr val="FFFF00"/>
                </a:solidFill>
                <a:latin typeface="黑体" panose="02010609060101010101" pitchFamily="49" charset="-122"/>
                <a:ea typeface="黑体" panose="02010609060101010101" pitchFamily="49" charset="-122"/>
              </a:rPr>
              <a:t>2.3.1  DNA</a:t>
            </a:r>
            <a:r>
              <a:rPr lang="zh-CN" altLang="en-US" sz="3200" dirty="0">
                <a:solidFill>
                  <a:srgbClr val="FFFF00"/>
                </a:solidFill>
                <a:latin typeface="黑体" panose="02010609060101010101" pitchFamily="49" charset="-122"/>
                <a:ea typeface="黑体" panose="02010609060101010101" pitchFamily="49" charset="-122"/>
              </a:rPr>
              <a:t>的分子结构</a:t>
            </a:r>
            <a:r>
              <a:rPr lang="zh-CN" altLang="en-US" dirty="0"/>
              <a:t> </a:t>
            </a:r>
            <a:endParaRPr lang="zh-CN" altLang="en-US" dirty="0"/>
          </a:p>
        </p:txBody>
      </p:sp>
      <p:sp>
        <p:nvSpPr>
          <p:cNvPr id="33795" name="Rectangle 3"/>
          <p:cNvSpPr>
            <a:spLocks noGrp="1"/>
          </p:cNvSpPr>
          <p:nvPr>
            <p:ph type="body"/>
          </p:nvPr>
        </p:nvSpPr>
        <p:spPr>
          <a:xfrm>
            <a:off x="457200" y="1905000"/>
            <a:ext cx="5053965" cy="4114800"/>
          </a:xfrm>
          <a:ln/>
        </p:spPr>
        <p:txBody>
          <a:bodyPr vert="horz" wrap="square" lIns="91440" tIns="45720" rIns="91440" bIns="45720" anchor="t" anchorCtr="0"/>
          <a:p>
            <a:pPr marL="0" indent="0">
              <a:lnSpc>
                <a:spcPts val="3200"/>
              </a:lnSpc>
              <a:spcBef>
                <a:spcPct val="0"/>
              </a:spcBef>
              <a:buNone/>
            </a:pPr>
            <a:r>
              <a:rPr lang="zh-CN" altLang="en-US" sz="2000" b="1" dirty="0">
                <a:solidFill>
                  <a:srgbClr val="FFFF00"/>
                </a:solidFill>
                <a:latin typeface="黑体" panose="02010609060101010101" pitchFamily="49" charset="-122"/>
                <a:ea typeface="黑体" panose="02010609060101010101" pitchFamily="49" charset="-122"/>
              </a:rPr>
              <a:t>   （</a:t>
            </a:r>
            <a:r>
              <a:rPr lang="en-US" altLang="zh-CN" sz="2000" b="1" dirty="0">
                <a:solidFill>
                  <a:srgbClr val="FFFF00"/>
                </a:solidFill>
                <a:latin typeface="黑体" panose="02010609060101010101" pitchFamily="49" charset="-122"/>
                <a:ea typeface="黑体" panose="02010609060101010101" pitchFamily="49" charset="-122"/>
              </a:rPr>
              <a:t>1</a:t>
            </a:r>
            <a:r>
              <a:rPr lang="zh-CN" altLang="en-US" sz="2000" b="1" dirty="0">
                <a:solidFill>
                  <a:srgbClr val="FFFF00"/>
                </a:solidFill>
                <a:latin typeface="黑体" panose="02010609060101010101" pitchFamily="49" charset="-122"/>
                <a:ea typeface="黑体" panose="02010609060101010101" pitchFamily="49" charset="-122"/>
              </a:rPr>
              <a:t>）</a:t>
            </a:r>
            <a:r>
              <a:rPr lang="en-US" altLang="zh-CN" sz="2000" dirty="0">
                <a:solidFill>
                  <a:srgbClr val="FFFF00"/>
                </a:solidFill>
                <a:latin typeface="黑体" panose="02010609060101010101" pitchFamily="49" charset="-122"/>
                <a:ea typeface="黑体" panose="02010609060101010101" pitchFamily="49" charset="-122"/>
              </a:rPr>
              <a:t>DNA</a:t>
            </a:r>
            <a:r>
              <a:rPr lang="zh-CN" altLang="en-US" sz="2000" dirty="0">
                <a:solidFill>
                  <a:srgbClr val="FFFF00"/>
                </a:solidFill>
                <a:latin typeface="黑体" panose="02010609060101010101" pitchFamily="49" charset="-122"/>
                <a:ea typeface="黑体" panose="02010609060101010101" pitchFamily="49" charset="-122"/>
              </a:rPr>
              <a:t>的一级结构</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的一级结构是指核苷酸在</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分子中的排列顺序。在</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的一级结构中碱基顺序代表了核苷酸顺序。生物的遗传信息通过核苷酸的不同排列顺序贮存在</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分子中，碱基的顺序就是信息所要表达的内容，碱基顺序稍有变化，就可能引起遗传信息的很大变动，因此顺序测定对于阐明</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的结构和功能具有更本性的意义。从这个意义上我们可以更深刻地理解基因组计划的伟大作用。 </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2"/>
          <p:cNvSpPr>
            <a:spLocks noGrp="1"/>
          </p:cNvSpPr>
          <p:nvPr>
            <p:ph type="title"/>
          </p:nvPr>
        </p:nvSpPr>
        <p:spPr>
          <a:xfrm>
            <a:off x="-1449387" y="228600"/>
            <a:ext cx="8229600" cy="1143000"/>
          </a:xfrm>
          <a:ln/>
        </p:spPr>
        <p:txBody>
          <a:bodyPr vert="horz" wrap="square" lIns="91440" tIns="45720" rIns="91440" bIns="45720" anchor="ctr" anchorCtr="0"/>
          <a:p>
            <a:r>
              <a:rPr lang="en-US" altLang="zh-CN" sz="2800" dirty="0">
                <a:solidFill>
                  <a:srgbClr val="FFFF00"/>
                </a:solidFill>
                <a:latin typeface="黑体" panose="02010609060101010101" pitchFamily="49" charset="-122"/>
                <a:ea typeface="黑体" panose="02010609060101010101" pitchFamily="49" charset="-122"/>
              </a:rPr>
              <a:t>2.1 </a:t>
            </a:r>
            <a:r>
              <a:rPr lang="zh-CN" altLang="en-US" sz="2800" dirty="0">
                <a:solidFill>
                  <a:srgbClr val="FFFF00"/>
                </a:solidFill>
                <a:latin typeface="黑体" panose="02010609060101010101" pitchFamily="49" charset="-122"/>
                <a:ea typeface="黑体" panose="02010609060101010101" pitchFamily="49" charset="-122"/>
              </a:rPr>
              <a:t>细胞周期及染色体行为</a:t>
            </a:r>
            <a:endParaRPr lang="zh-CN" altLang="en-US" sz="2800" dirty="0">
              <a:solidFill>
                <a:srgbClr val="FFFF00"/>
              </a:solidFill>
              <a:latin typeface="黑体" panose="02010609060101010101" pitchFamily="49" charset="-122"/>
              <a:ea typeface="黑体" panose="02010609060101010101" pitchFamily="49" charset="-122"/>
            </a:endParaRPr>
          </a:p>
        </p:txBody>
      </p:sp>
      <p:sp>
        <p:nvSpPr>
          <p:cNvPr id="6147" name="Rectangle 3"/>
          <p:cNvSpPr>
            <a:spLocks noGrp="1"/>
          </p:cNvSpPr>
          <p:nvPr>
            <p:ph idx="1"/>
          </p:nvPr>
        </p:nvSpPr>
        <p:spPr>
          <a:xfrm>
            <a:off x="381000" y="1143000"/>
            <a:ext cx="4724400" cy="4495800"/>
          </a:xfrm>
          <a:ln/>
        </p:spPr>
        <p:txBody>
          <a:bodyPr vert="horz" wrap="square" lIns="91440" tIns="45720" rIns="91440" bIns="45720" anchor="t" anchorCtr="0"/>
          <a:p>
            <a:pPr marL="0" indent="0">
              <a:lnSpc>
                <a:spcPts val="3200"/>
              </a:lnSpc>
              <a:spcBef>
                <a:spcPct val="0"/>
              </a:spcBef>
              <a:buNone/>
            </a:pPr>
            <a:r>
              <a:rPr lang="en-US" altLang="zh-CN" sz="2000" dirty="0">
                <a:solidFill>
                  <a:srgbClr val="FFFF00"/>
                </a:solidFill>
                <a:latin typeface="Times New Roman" panose="02020603050405020304" pitchFamily="18" charset="0"/>
                <a:ea typeface="黑体" panose="02010609060101010101" pitchFamily="49" charset="-122"/>
              </a:rPr>
              <a:t>       </a:t>
            </a:r>
            <a:r>
              <a:rPr lang="zh-CN" altLang="en-US" sz="2000" dirty="0">
                <a:solidFill>
                  <a:srgbClr val="FFFF00"/>
                </a:solidFill>
                <a:latin typeface="Times New Roman" panose="02020603050405020304" pitchFamily="18" charset="0"/>
                <a:ea typeface="黑体" panose="02010609060101010101" pitchFamily="49" charset="-122"/>
              </a:rPr>
              <a:t>细胞周期</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cell cycle</a:t>
            </a:r>
            <a:r>
              <a:rPr lang="zh-CN" altLang="en-US" sz="2000" dirty="0">
                <a:latin typeface="Times New Roman" panose="02020603050405020304" pitchFamily="18" charset="0"/>
                <a:ea typeface="黑体" panose="02010609060101010101" pitchFamily="49" charset="-122"/>
              </a:rPr>
              <a:t>）指由细胞分裂结束到下一次细胞分裂结束所经历的过程，所需的时间称细胞周期时间 。</a:t>
            </a:r>
            <a:endParaRPr lang="zh-CN" altLang="en-US" sz="2000" dirty="0">
              <a:latin typeface="Times New Roman" panose="02020603050405020304" pitchFamily="18" charset="0"/>
              <a:ea typeface="黑体" panose="02010609060101010101" pitchFamily="49" charset="-122"/>
            </a:endParaRPr>
          </a:p>
          <a:p>
            <a:pPr marL="0" indent="0">
              <a:lnSpc>
                <a:spcPts val="3200"/>
              </a:lnSpc>
              <a:spcBef>
                <a:spcPct val="0"/>
              </a:spcBef>
              <a:buNone/>
            </a:pPr>
            <a:r>
              <a:rPr lang="zh-CN" altLang="en-US" sz="2000" dirty="0">
                <a:latin typeface="Times New Roman" panose="02020603050405020304" pitchFamily="18" charset="0"/>
                <a:ea typeface="黑体" panose="02010609060101010101" pitchFamily="49" charset="-122"/>
              </a:rPr>
              <a:t>         分为</a:t>
            </a:r>
            <a:r>
              <a:rPr lang="en-US" altLang="zh-CN" sz="2000" dirty="0">
                <a:latin typeface="Times New Roman" panose="02020603050405020304" pitchFamily="18" charset="0"/>
                <a:ea typeface="黑体" panose="02010609060101010101" pitchFamily="49" charset="-122"/>
              </a:rPr>
              <a:t>4</a:t>
            </a:r>
            <a:r>
              <a:rPr lang="zh-CN" altLang="en-US" sz="2000" dirty="0">
                <a:latin typeface="Times New Roman" panose="02020603050405020304" pitchFamily="18" charset="0"/>
                <a:ea typeface="黑体" panose="02010609060101010101" pitchFamily="49" charset="-122"/>
              </a:rPr>
              <a:t>个阶段：</a:t>
            </a:r>
            <a:endParaRPr lang="zh-CN" altLang="en-US" sz="2000" dirty="0">
              <a:latin typeface="Times New Roman" panose="02020603050405020304" pitchFamily="18" charset="0"/>
              <a:ea typeface="黑体" panose="02010609060101010101" pitchFamily="49" charset="-122"/>
            </a:endParaRPr>
          </a:p>
          <a:p>
            <a:pPr marL="0" indent="0">
              <a:lnSpc>
                <a:spcPts val="3200"/>
              </a:lnSpc>
              <a:spcBef>
                <a:spcPct val="0"/>
              </a:spcBef>
              <a:buNone/>
            </a:pPr>
            <a:r>
              <a:rPr lang="zh-CN" altLang="en-US" sz="2000" dirty="0">
                <a:latin typeface="Times New Roman" panose="02020603050405020304" pitchFamily="18" charset="0"/>
                <a:ea typeface="黑体" panose="02010609060101010101" pitchFamily="49" charset="-122"/>
              </a:rPr>
              <a:t>     ①</a:t>
            </a:r>
            <a:r>
              <a:rPr lang="en-US" altLang="zh-CN" sz="2000" dirty="0">
                <a:solidFill>
                  <a:srgbClr val="FFFF00"/>
                </a:solidFill>
                <a:latin typeface="Times New Roman" panose="02020603050405020304" pitchFamily="18" charset="0"/>
                <a:ea typeface="黑体" panose="02010609060101010101" pitchFamily="49" charset="-122"/>
              </a:rPr>
              <a:t>G1</a:t>
            </a:r>
            <a:r>
              <a:rPr lang="zh-CN" altLang="en-US" sz="2000" dirty="0">
                <a:solidFill>
                  <a:srgbClr val="FFFF00"/>
                </a:solidFill>
                <a:latin typeface="Times New Roman" panose="02020603050405020304" pitchFamily="18" charset="0"/>
                <a:ea typeface="黑体" panose="02010609060101010101" pitchFamily="49" charset="-122"/>
              </a:rPr>
              <a:t>期</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gap1</a:t>
            </a:r>
            <a:r>
              <a:rPr lang="zh-CN" altLang="en-US" sz="2000" dirty="0">
                <a:latin typeface="Times New Roman" panose="02020603050405020304" pitchFamily="18" charset="0"/>
                <a:ea typeface="黑体" panose="02010609060101010101" pitchFamily="49" charset="-122"/>
              </a:rPr>
              <a:t>）指从有丝分裂完成    </a:t>
            </a:r>
            <a:endParaRPr lang="zh-CN" altLang="en-US" sz="2000" dirty="0">
              <a:latin typeface="Times New Roman" panose="02020603050405020304" pitchFamily="18" charset="0"/>
              <a:ea typeface="黑体" panose="02010609060101010101" pitchFamily="49" charset="-122"/>
            </a:endParaRPr>
          </a:p>
          <a:p>
            <a:pPr marL="0" indent="0">
              <a:lnSpc>
                <a:spcPts val="3200"/>
              </a:lnSpc>
              <a:spcBef>
                <a:spcPct val="0"/>
              </a:spcBef>
              <a:buNone/>
            </a:pPr>
            <a:r>
              <a:rPr lang="zh-CN" altLang="en-US" sz="2000" dirty="0">
                <a:latin typeface="Times New Roman" panose="02020603050405020304" pitchFamily="18" charset="0"/>
                <a:ea typeface="黑体" panose="02010609060101010101" pitchFamily="49" charset="-122"/>
              </a:rPr>
              <a:t>        到</a:t>
            </a:r>
            <a:r>
              <a:rPr lang="en-US" altLang="zh-CN" sz="2000" dirty="0">
                <a:latin typeface="Times New Roman" panose="02020603050405020304" pitchFamily="18" charset="0"/>
                <a:ea typeface="黑体" panose="02010609060101010101" pitchFamily="49" charset="-122"/>
              </a:rPr>
              <a:t>DNA</a:t>
            </a:r>
            <a:r>
              <a:rPr lang="zh-CN" altLang="en-US" sz="2000" dirty="0">
                <a:latin typeface="Times New Roman" panose="02020603050405020304" pitchFamily="18" charset="0"/>
                <a:ea typeface="黑体" panose="02010609060101010101" pitchFamily="49" charset="-122"/>
              </a:rPr>
              <a:t>复制之前的间隙时间；</a:t>
            </a:r>
            <a:endParaRPr lang="zh-CN" altLang="en-US" sz="2000" dirty="0">
              <a:latin typeface="Times New Roman" panose="02020603050405020304" pitchFamily="18" charset="0"/>
              <a:ea typeface="黑体" panose="02010609060101010101" pitchFamily="49" charset="-122"/>
            </a:endParaRPr>
          </a:p>
          <a:p>
            <a:pPr marL="0" indent="0">
              <a:lnSpc>
                <a:spcPts val="3200"/>
              </a:lnSpc>
              <a:spcBef>
                <a:spcPct val="0"/>
              </a:spcBef>
              <a:buNone/>
            </a:pPr>
            <a:r>
              <a:rPr lang="zh-CN" altLang="en-US" sz="2000" dirty="0">
                <a:latin typeface="Times New Roman" panose="02020603050405020304" pitchFamily="18" charset="0"/>
                <a:ea typeface="黑体" panose="02010609060101010101" pitchFamily="49" charset="-122"/>
              </a:rPr>
              <a:t>     ②</a:t>
            </a:r>
            <a:r>
              <a:rPr lang="en-US" altLang="zh-CN" sz="2000" dirty="0">
                <a:solidFill>
                  <a:srgbClr val="FFFF00"/>
                </a:solidFill>
                <a:latin typeface="Times New Roman" panose="02020603050405020304" pitchFamily="18" charset="0"/>
                <a:ea typeface="黑体" panose="02010609060101010101" pitchFamily="49" charset="-122"/>
              </a:rPr>
              <a:t>S</a:t>
            </a:r>
            <a:r>
              <a:rPr lang="zh-CN" altLang="en-US" sz="2000" dirty="0">
                <a:solidFill>
                  <a:srgbClr val="FFFF00"/>
                </a:solidFill>
                <a:latin typeface="Times New Roman" panose="02020603050405020304" pitchFamily="18" charset="0"/>
                <a:ea typeface="黑体" panose="02010609060101010101" pitchFamily="49" charset="-122"/>
              </a:rPr>
              <a:t>期</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synthesis phase</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DNA</a:t>
            </a:r>
            <a:r>
              <a:rPr lang="zh-CN" altLang="en-US" sz="2000" dirty="0">
                <a:latin typeface="Times New Roman" panose="02020603050405020304" pitchFamily="18" charset="0"/>
                <a:ea typeface="黑体" panose="02010609060101010101" pitchFamily="49" charset="-122"/>
              </a:rPr>
              <a:t>复制</a:t>
            </a:r>
            <a:endParaRPr lang="zh-CN" altLang="en-US" sz="2000" dirty="0">
              <a:latin typeface="Times New Roman" panose="02020603050405020304" pitchFamily="18" charset="0"/>
              <a:ea typeface="黑体" panose="02010609060101010101" pitchFamily="49" charset="-122"/>
            </a:endParaRPr>
          </a:p>
          <a:p>
            <a:pPr marL="0" indent="0">
              <a:lnSpc>
                <a:spcPts val="3200"/>
              </a:lnSpc>
              <a:spcBef>
                <a:spcPct val="0"/>
              </a:spcBef>
              <a:buNone/>
            </a:pPr>
            <a:r>
              <a:rPr lang="zh-CN" altLang="en-US" sz="2000" dirty="0">
                <a:latin typeface="Times New Roman" panose="02020603050405020304" pitchFamily="18" charset="0"/>
                <a:ea typeface="黑体" panose="02010609060101010101" pitchFamily="49" charset="-122"/>
              </a:rPr>
              <a:t>          时期；</a:t>
            </a:r>
            <a:endParaRPr lang="zh-CN" altLang="en-US" sz="2000" dirty="0">
              <a:latin typeface="Times New Roman" panose="02020603050405020304" pitchFamily="18" charset="0"/>
              <a:ea typeface="黑体" panose="02010609060101010101" pitchFamily="49" charset="-122"/>
            </a:endParaRPr>
          </a:p>
          <a:p>
            <a:pPr marL="0" indent="0">
              <a:lnSpc>
                <a:spcPts val="3200"/>
              </a:lnSpc>
              <a:spcBef>
                <a:spcPct val="0"/>
              </a:spcBef>
              <a:buNone/>
            </a:pPr>
            <a:r>
              <a:rPr lang="zh-CN" altLang="en-US" sz="2000" dirty="0">
                <a:latin typeface="Times New Roman" panose="02020603050405020304" pitchFamily="18" charset="0"/>
                <a:ea typeface="黑体" panose="02010609060101010101" pitchFamily="49" charset="-122"/>
              </a:rPr>
              <a:t>      ③</a:t>
            </a:r>
            <a:r>
              <a:rPr lang="en-US" altLang="zh-CN" sz="2000" dirty="0">
                <a:solidFill>
                  <a:srgbClr val="FFFF00"/>
                </a:solidFill>
                <a:latin typeface="Times New Roman" panose="02020603050405020304" pitchFamily="18" charset="0"/>
                <a:ea typeface="黑体" panose="02010609060101010101" pitchFamily="49" charset="-122"/>
              </a:rPr>
              <a:t>G2</a:t>
            </a:r>
            <a:r>
              <a:rPr lang="zh-CN" altLang="en-US" sz="2000" dirty="0">
                <a:solidFill>
                  <a:srgbClr val="FFFF00"/>
                </a:solidFill>
                <a:latin typeface="Times New Roman" panose="02020603050405020304" pitchFamily="18" charset="0"/>
                <a:ea typeface="黑体" panose="02010609060101010101" pitchFamily="49" charset="-122"/>
              </a:rPr>
              <a:t>期</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gap2</a:t>
            </a:r>
            <a:r>
              <a:rPr lang="zh-CN" altLang="en-US" sz="2000" dirty="0">
                <a:latin typeface="Times New Roman" panose="02020603050405020304" pitchFamily="18" charset="0"/>
                <a:ea typeface="黑体" panose="02010609060101010101" pitchFamily="49" charset="-122"/>
              </a:rPr>
              <a:t>）指</a:t>
            </a:r>
            <a:r>
              <a:rPr lang="en-US" altLang="zh-CN" sz="2000" dirty="0">
                <a:latin typeface="Times New Roman" panose="02020603050405020304" pitchFamily="18" charset="0"/>
                <a:ea typeface="黑体" panose="02010609060101010101" pitchFamily="49" charset="-122"/>
              </a:rPr>
              <a:t>DNA</a:t>
            </a:r>
            <a:r>
              <a:rPr lang="zh-CN" altLang="en-US" sz="2000" dirty="0">
                <a:latin typeface="Times New Roman" panose="02020603050405020304" pitchFamily="18" charset="0"/>
                <a:ea typeface="黑体" panose="02010609060101010101" pitchFamily="49" charset="-122"/>
              </a:rPr>
              <a:t>复制完成到</a:t>
            </a:r>
            <a:endParaRPr lang="zh-CN" altLang="en-US" sz="2000" dirty="0">
              <a:latin typeface="Times New Roman" panose="02020603050405020304" pitchFamily="18" charset="0"/>
              <a:ea typeface="黑体" panose="02010609060101010101" pitchFamily="49" charset="-122"/>
            </a:endParaRPr>
          </a:p>
          <a:p>
            <a:pPr marL="0" indent="0">
              <a:lnSpc>
                <a:spcPts val="3200"/>
              </a:lnSpc>
              <a:spcBef>
                <a:spcPct val="0"/>
              </a:spcBef>
              <a:buNone/>
            </a:pPr>
            <a:r>
              <a:rPr lang="zh-CN" altLang="en-US" sz="2000" dirty="0">
                <a:latin typeface="Times New Roman" panose="02020603050405020304" pitchFamily="18" charset="0"/>
                <a:ea typeface="黑体" panose="02010609060101010101" pitchFamily="49" charset="-122"/>
              </a:rPr>
              <a:t>          有丝分裂开始之前的一段时间；</a:t>
            </a:r>
            <a:endParaRPr lang="zh-CN" altLang="en-US" sz="2000" dirty="0">
              <a:latin typeface="Times New Roman" panose="02020603050405020304" pitchFamily="18" charset="0"/>
              <a:ea typeface="黑体" panose="02010609060101010101" pitchFamily="49" charset="-122"/>
            </a:endParaRPr>
          </a:p>
          <a:p>
            <a:pPr marL="0" indent="0">
              <a:lnSpc>
                <a:spcPts val="3200"/>
              </a:lnSpc>
              <a:spcBef>
                <a:spcPct val="0"/>
              </a:spcBef>
              <a:buNone/>
            </a:pPr>
            <a:r>
              <a:rPr lang="zh-CN" altLang="en-US" sz="2000" dirty="0">
                <a:latin typeface="Times New Roman" panose="02020603050405020304" pitchFamily="18" charset="0"/>
                <a:ea typeface="黑体" panose="02010609060101010101" pitchFamily="49" charset="-122"/>
              </a:rPr>
              <a:t>     ④</a:t>
            </a:r>
            <a:r>
              <a:rPr lang="en-US" altLang="zh-CN" sz="2000" dirty="0">
                <a:latin typeface="Times New Roman" panose="02020603050405020304" pitchFamily="18" charset="0"/>
                <a:ea typeface="黑体" panose="02010609060101010101" pitchFamily="49" charset="-122"/>
              </a:rPr>
              <a:t>M</a:t>
            </a:r>
            <a:r>
              <a:rPr lang="zh-CN" altLang="en-US" sz="2000" dirty="0">
                <a:latin typeface="Times New Roman" panose="02020603050405020304" pitchFamily="18" charset="0"/>
                <a:ea typeface="黑体" panose="02010609060101010101" pitchFamily="49" charset="-122"/>
              </a:rPr>
              <a:t>期又称</a:t>
            </a:r>
            <a:r>
              <a:rPr lang="en-US" altLang="zh-CN" sz="2000" dirty="0">
                <a:latin typeface="Times New Roman" panose="02020603050405020304" pitchFamily="18" charset="0"/>
                <a:ea typeface="黑体" panose="02010609060101010101" pitchFamily="49" charset="-122"/>
              </a:rPr>
              <a:t>D</a:t>
            </a:r>
            <a:r>
              <a:rPr lang="zh-CN" altLang="en-US" sz="2000" dirty="0">
                <a:latin typeface="Times New Roman" panose="02020603050405020304" pitchFamily="18" charset="0"/>
                <a:ea typeface="黑体" panose="02010609060101010101" pitchFamily="49" charset="-122"/>
              </a:rPr>
              <a:t>期（</a:t>
            </a:r>
            <a:r>
              <a:rPr lang="en-US" altLang="zh-CN" sz="2000" dirty="0">
                <a:latin typeface="Times New Roman" panose="02020603050405020304" pitchFamily="18" charset="0"/>
                <a:ea typeface="黑体" panose="02010609060101010101" pitchFamily="49" charset="-122"/>
              </a:rPr>
              <a:t>mitosis</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division</a:t>
            </a:r>
            <a:r>
              <a:rPr lang="zh-CN" altLang="en-US" sz="2000" dirty="0">
                <a:latin typeface="Times New Roman" panose="02020603050405020304" pitchFamily="18" charset="0"/>
                <a:ea typeface="黑体" panose="02010609060101010101" pitchFamily="49" charset="-122"/>
              </a:rPr>
              <a:t>）  </a:t>
            </a:r>
            <a:endParaRPr lang="zh-CN" altLang="en-US" sz="2000" dirty="0">
              <a:latin typeface="Times New Roman" panose="02020603050405020304" pitchFamily="18" charset="0"/>
              <a:ea typeface="黑体" panose="02010609060101010101" pitchFamily="49" charset="-122"/>
            </a:endParaRPr>
          </a:p>
          <a:p>
            <a:pPr marL="0" indent="0">
              <a:lnSpc>
                <a:spcPts val="3200"/>
              </a:lnSpc>
              <a:spcBef>
                <a:spcPct val="0"/>
              </a:spcBef>
              <a:buNone/>
            </a:pPr>
            <a:r>
              <a:rPr lang="zh-CN" altLang="en-US" sz="2000" dirty="0">
                <a:latin typeface="Times New Roman" panose="02020603050405020304" pitchFamily="18" charset="0"/>
                <a:ea typeface="黑体" panose="02010609060101010101" pitchFamily="49" charset="-122"/>
              </a:rPr>
              <a:t>    ，细胞分裂开始到结束。</a:t>
            </a:r>
            <a:endParaRPr lang="zh-CN" altLang="en-US" sz="2000" dirty="0">
              <a:latin typeface="Times New Roman" panose="02020603050405020304" pitchFamily="18" charset="0"/>
              <a:ea typeface="黑体" panose="02010609060101010101" pitchFamily="49" charset="-122"/>
            </a:endParaRPr>
          </a:p>
          <a:p>
            <a:pPr marL="0" indent="0">
              <a:buNone/>
            </a:pPr>
            <a:endParaRPr lang="en-US" altLang="zh-CN" sz="2000" dirty="0">
              <a:latin typeface="Times New Roman" panose="02020603050405020304" pitchFamily="18" charset="0"/>
              <a:ea typeface="黑体" panose="02010609060101010101" pitchFamily="49" charset="-122"/>
            </a:endParaRPr>
          </a:p>
        </p:txBody>
      </p:sp>
      <p:pic>
        <p:nvPicPr>
          <p:cNvPr id="6148" name="Picture 4"/>
          <p:cNvPicPr>
            <a:picLocks noChangeAspect="1"/>
          </p:cNvPicPr>
          <p:nvPr/>
        </p:nvPicPr>
        <p:blipFill>
          <a:blip r:embed="rId1"/>
          <a:srcRect l="5394" r="9958" b="10439"/>
          <a:stretch>
            <a:fillRect/>
          </a:stretch>
        </p:blipFill>
        <p:spPr>
          <a:xfrm>
            <a:off x="5181600" y="4191000"/>
            <a:ext cx="3276600" cy="2376488"/>
          </a:xfrm>
          <a:prstGeom prst="rect">
            <a:avLst/>
          </a:prstGeom>
          <a:noFill/>
          <a:ln w="28575">
            <a:noFill/>
          </a:ln>
        </p:spPr>
      </p:pic>
      <p:pic>
        <p:nvPicPr>
          <p:cNvPr id="6149" name="Picture 5"/>
          <p:cNvPicPr>
            <a:picLocks noChangeAspect="1"/>
          </p:cNvPicPr>
          <p:nvPr/>
        </p:nvPicPr>
        <p:blipFill>
          <a:blip r:embed="rId2"/>
          <a:srcRect b="9984"/>
          <a:stretch>
            <a:fillRect/>
          </a:stretch>
        </p:blipFill>
        <p:spPr>
          <a:xfrm>
            <a:off x="5181600" y="914400"/>
            <a:ext cx="3249613" cy="319563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2"/>
          <p:cNvSpPr>
            <a:spLocks noGrp="1"/>
          </p:cNvSpPr>
          <p:nvPr>
            <p:ph type="title"/>
          </p:nvPr>
        </p:nvSpPr>
        <p:spPr>
          <a:ln/>
        </p:spPr>
        <p:txBody>
          <a:bodyPr vert="horz" wrap="square" lIns="91440" tIns="45720" rIns="91440" bIns="45720" anchor="ctr" anchorCtr="0"/>
          <a:p>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2</a:t>
            </a:r>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DNA</a:t>
            </a:r>
            <a:r>
              <a:rPr lang="zh-CN" altLang="en-US" sz="3600" dirty="0">
                <a:solidFill>
                  <a:srgbClr val="FFFF00"/>
                </a:solidFill>
                <a:latin typeface="黑体" panose="02010609060101010101" pitchFamily="49" charset="-122"/>
                <a:ea typeface="黑体" panose="02010609060101010101" pitchFamily="49" charset="-122"/>
              </a:rPr>
              <a:t>的二级结构</a:t>
            </a:r>
            <a:r>
              <a:rPr lang="en-US" altLang="zh-CN" sz="3600" dirty="0">
                <a:solidFill>
                  <a:srgbClr val="FFFF00"/>
                </a:solidFill>
                <a:latin typeface="黑体" panose="02010609060101010101" pitchFamily="49" charset="-122"/>
                <a:ea typeface="黑体" panose="02010609060101010101" pitchFamily="49" charset="-122"/>
              </a:rPr>
              <a:t>-</a:t>
            </a:r>
            <a:r>
              <a:rPr lang="zh-CN" altLang="en-US" sz="3600" dirty="0">
                <a:solidFill>
                  <a:srgbClr val="FFFF00"/>
                </a:solidFill>
                <a:latin typeface="黑体" panose="02010609060101010101" pitchFamily="49" charset="-122"/>
                <a:ea typeface="黑体" panose="02010609060101010101" pitchFamily="49" charset="-122"/>
              </a:rPr>
              <a:t>双螺旋结构</a:t>
            </a:r>
            <a:endParaRPr lang="zh-CN" altLang="en-US" sz="3600" dirty="0">
              <a:solidFill>
                <a:srgbClr val="FFFF00"/>
              </a:solidFill>
              <a:latin typeface="黑体" panose="02010609060101010101" pitchFamily="49" charset="-122"/>
              <a:ea typeface="黑体" panose="02010609060101010101" pitchFamily="49" charset="-122"/>
            </a:endParaRPr>
          </a:p>
        </p:txBody>
      </p:sp>
      <p:sp>
        <p:nvSpPr>
          <p:cNvPr id="35843" name="Rectangle 3"/>
          <p:cNvSpPr>
            <a:spLocks noGrp="1"/>
          </p:cNvSpPr>
          <p:nvPr/>
        </p:nvSpPr>
        <p:spPr>
          <a:xfrm>
            <a:off x="228600" y="1371600"/>
            <a:ext cx="4873625" cy="4753610"/>
          </a:xfrm>
          <a:prstGeom prst="rect">
            <a:avLst/>
          </a:prstGeom>
          <a:noFill/>
          <a:ln w="9525">
            <a:noFill/>
          </a:ln>
        </p:spPr>
        <p:txBody>
          <a:bodyPr vert="horz" wrap="square" lIns="91440" tIns="45720" rIns="91440" bIns="45720" anchor="t"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a:lstStyle>
          <a:p>
            <a:pPr>
              <a:lnSpc>
                <a:spcPct val="105000"/>
              </a:lnSpc>
              <a:spcBef>
                <a:spcPct val="10000"/>
              </a:spcBef>
              <a:spcAft>
                <a:spcPct val="5000"/>
              </a:spcAft>
              <a:buClr>
                <a:srgbClr val="FFFF00"/>
              </a:buClr>
              <a:buFont typeface="Wingdings" panose="05000000000000000000" pitchFamily="2" charset="2"/>
              <a:buChar char="Ø"/>
            </a:pPr>
            <a:r>
              <a:rPr lang="zh-CN" altLang="en-US" sz="2000" dirty="0">
                <a:solidFill>
                  <a:srgbClr val="FFFF00"/>
                </a:solidFill>
                <a:latin typeface="黑体" panose="02010609060101010101" pitchFamily="49" charset="-122"/>
                <a:ea typeface="黑体" panose="02010609060101010101" pitchFamily="49" charset="-122"/>
              </a:rPr>
              <a:t>主链</a:t>
            </a:r>
            <a:r>
              <a:rPr lang="zh-CN" altLang="en-US" sz="2000" dirty="0">
                <a:solidFill>
                  <a:srgbClr val="FFFFFF"/>
                </a:solidFill>
                <a:latin typeface="黑体" panose="02010609060101010101" pitchFamily="49" charset="-122"/>
                <a:ea typeface="黑体" panose="02010609060101010101" pitchFamily="49" charset="-122"/>
              </a:rPr>
              <a:t>：两条反向平行的多核苷酸链（主链）围绕同一中心轴相互缠绕；</a:t>
            </a:r>
            <a:r>
              <a:rPr lang="zh-CN" altLang="en-US" sz="2000" dirty="0">
                <a:solidFill>
                  <a:srgbClr val="FFFF00"/>
                </a:solidFill>
                <a:latin typeface="黑体" panose="02010609060101010101" pitchFamily="49" charset="-122"/>
                <a:ea typeface="黑体" panose="02010609060101010101" pitchFamily="49" charset="-122"/>
              </a:rPr>
              <a:t>糖－磷酸－糖</a:t>
            </a:r>
            <a:r>
              <a:rPr lang="zh-CN" altLang="en-US" sz="2000" dirty="0">
                <a:latin typeface="黑体" panose="02010609060101010101" pitchFamily="49" charset="-122"/>
                <a:ea typeface="黑体" panose="02010609060101010101" pitchFamily="49" charset="-122"/>
              </a:rPr>
              <a:t>构成螺旋主链</a:t>
            </a:r>
            <a:endParaRPr lang="zh-CN" altLang="en-US" sz="2000" dirty="0">
              <a:solidFill>
                <a:srgbClr val="FFFFFF"/>
              </a:solidFill>
              <a:latin typeface="黑体" panose="02010609060101010101" pitchFamily="49" charset="-122"/>
              <a:ea typeface="黑体" panose="02010609060101010101" pitchFamily="49" charset="-122"/>
            </a:endParaRPr>
          </a:p>
          <a:p>
            <a:pPr>
              <a:lnSpc>
                <a:spcPct val="105000"/>
              </a:lnSpc>
              <a:spcBef>
                <a:spcPct val="10000"/>
              </a:spcBef>
              <a:spcAft>
                <a:spcPct val="5000"/>
              </a:spcAft>
              <a:buClr>
                <a:srgbClr val="FFFF00"/>
              </a:buClr>
              <a:buFont typeface="Wingdings" panose="05000000000000000000" pitchFamily="2" charset="2"/>
              <a:buChar char="Ø"/>
            </a:pPr>
            <a:r>
              <a:rPr lang="zh-CN" altLang="en-US" sz="2000" dirty="0">
                <a:solidFill>
                  <a:srgbClr val="FFFF00"/>
                </a:solidFill>
                <a:latin typeface="黑体" panose="02010609060101010101" pitchFamily="49" charset="-122"/>
                <a:ea typeface="黑体" panose="02010609060101010101" pitchFamily="49" charset="-122"/>
              </a:rPr>
              <a:t>碱基与碱基配对</a:t>
            </a:r>
            <a:r>
              <a:rPr lang="zh-CN" altLang="en-US" sz="2000" dirty="0">
                <a:solidFill>
                  <a:srgbClr val="FFFFFF"/>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两条链的碱基都位于</a:t>
            </a:r>
            <a:r>
              <a:rPr lang="zh-CN" altLang="en-US" sz="2000" dirty="0">
                <a:solidFill>
                  <a:srgbClr val="FFFFFF"/>
                </a:solidFill>
                <a:latin typeface="黑体" panose="02010609060101010101" pitchFamily="49" charset="-122"/>
                <a:ea typeface="黑体" panose="02010609060101010101" pitchFamily="49" charset="-122"/>
              </a:rPr>
              <a:t>双螺旋的内侧</a:t>
            </a:r>
            <a:r>
              <a:rPr lang="zh-CN" altLang="en-US" sz="2000" dirty="0">
                <a:latin typeface="黑体" panose="02010609060101010101" pitchFamily="49" charset="-122"/>
                <a:ea typeface="黑体" panose="02010609060101010101" pitchFamily="49" charset="-122"/>
              </a:rPr>
              <a:t>，两条链对应碱基</a:t>
            </a:r>
            <a:r>
              <a:rPr lang="zh-CN" altLang="en-US" sz="2000" dirty="0">
                <a:solidFill>
                  <a:srgbClr val="FFFFFF"/>
                </a:solidFill>
                <a:latin typeface="黑体" panose="02010609060101010101" pitchFamily="49" charset="-122"/>
                <a:ea typeface="黑体" panose="02010609060101010101" pitchFamily="49" charset="-122"/>
              </a:rPr>
              <a:t>通过形成氢键</a:t>
            </a:r>
            <a:r>
              <a:rPr lang="zh-CN" altLang="en-US" sz="2000" dirty="0">
                <a:latin typeface="黑体" panose="02010609060101010101" pitchFamily="49" charset="-122"/>
                <a:ea typeface="黑体" panose="02010609060101010101" pitchFamily="49" charset="-122"/>
              </a:rPr>
              <a:t>呈配对关系</a:t>
            </a:r>
            <a:endParaRPr lang="zh-CN" altLang="en-US" sz="2000" dirty="0">
              <a:latin typeface="黑体" panose="02010609060101010101" pitchFamily="49" charset="-122"/>
              <a:ea typeface="黑体" panose="02010609060101010101" pitchFamily="49" charset="-122"/>
            </a:endParaRPr>
          </a:p>
          <a:p>
            <a:pPr algn="just">
              <a:lnSpc>
                <a:spcPct val="105000"/>
              </a:lnSpc>
              <a:spcBef>
                <a:spcPct val="10000"/>
              </a:spcBef>
              <a:spcAft>
                <a:spcPct val="5000"/>
              </a:spcAft>
              <a:buClr>
                <a:srgbClr val="FFFF00"/>
              </a:buClr>
              <a:buFont typeface="Wingdings" panose="05000000000000000000" pitchFamily="2" charset="2"/>
              <a:buNone/>
            </a:pPr>
            <a:r>
              <a:rPr lang="zh-CN" altLang="en-US" sz="2000" dirty="0">
                <a:solidFill>
                  <a:schemeClr val="accent2"/>
                </a:solidFill>
                <a:latin typeface="黑体" panose="02010609060101010101" pitchFamily="49" charset="-122"/>
                <a:ea typeface="黑体" panose="02010609060101010101" pitchFamily="49" charset="-122"/>
              </a:rPr>
              <a:t>                 </a:t>
            </a:r>
            <a:r>
              <a:rPr lang="en-US" altLang="zh-CN" sz="2000" dirty="0">
                <a:solidFill>
                  <a:srgbClr val="FFFF00"/>
                </a:solidFill>
                <a:latin typeface="黑体" panose="02010609060101010101" pitchFamily="49" charset="-122"/>
                <a:ea typeface="黑体" panose="02010609060101010101" pitchFamily="49" charset="-122"/>
              </a:rPr>
              <a:t>A</a:t>
            </a:r>
            <a:r>
              <a:rPr lang="zh-CN" altLang="en-US" sz="2000" dirty="0">
                <a:solidFill>
                  <a:srgbClr val="FFFF00"/>
                </a:solidFill>
                <a:latin typeface="黑体" panose="02010609060101010101" pitchFamily="49" charset="-122"/>
                <a:ea typeface="黑体" panose="02010609060101010101" pitchFamily="49" charset="-122"/>
              </a:rPr>
              <a:t>＝</a:t>
            </a:r>
            <a:r>
              <a:rPr lang="en-US" altLang="zh-CN" sz="2000" dirty="0">
                <a:solidFill>
                  <a:srgbClr val="FFFF00"/>
                </a:solidFill>
                <a:latin typeface="黑体" panose="02010609060101010101" pitchFamily="49" charset="-122"/>
                <a:ea typeface="黑体" panose="02010609060101010101" pitchFamily="49" charset="-122"/>
              </a:rPr>
              <a:t>T     G≡C</a:t>
            </a:r>
            <a:endParaRPr lang="en-US" altLang="zh-CN" sz="2000" dirty="0">
              <a:solidFill>
                <a:srgbClr val="FFFFFF"/>
              </a:solidFill>
              <a:latin typeface="黑体" panose="02010609060101010101" pitchFamily="49" charset="-122"/>
              <a:ea typeface="黑体" panose="02010609060101010101" pitchFamily="49" charset="-122"/>
            </a:endParaRPr>
          </a:p>
          <a:p>
            <a:pPr>
              <a:lnSpc>
                <a:spcPct val="105000"/>
              </a:lnSpc>
              <a:spcBef>
                <a:spcPct val="10000"/>
              </a:spcBef>
              <a:spcAft>
                <a:spcPct val="5000"/>
              </a:spcAft>
              <a:buClr>
                <a:srgbClr val="FFFF00"/>
              </a:buClr>
              <a:buFont typeface="Wingdings" panose="05000000000000000000" charset="0"/>
              <a:buChar char="Ø"/>
            </a:pPr>
            <a:r>
              <a:rPr lang="zh-CN" altLang="en-US" sz="2000" dirty="0">
                <a:solidFill>
                  <a:srgbClr val="FFFF00"/>
                </a:solidFill>
                <a:latin typeface="黑体" panose="02010609060101010101" pitchFamily="49" charset="-122"/>
                <a:ea typeface="黑体" panose="02010609060101010101" pitchFamily="49" charset="-122"/>
              </a:rPr>
              <a:t>螺距</a:t>
            </a:r>
            <a:r>
              <a:rPr lang="zh-CN" altLang="en-US" sz="2000" dirty="0">
                <a:solidFill>
                  <a:srgbClr val="FFFFFF"/>
                </a:solidFill>
                <a:latin typeface="黑体" panose="02010609060101010101" pitchFamily="49" charset="-122"/>
                <a:ea typeface="黑体" panose="02010609060101010101" pitchFamily="49" charset="-122"/>
              </a:rPr>
              <a:t>：</a:t>
            </a:r>
            <a:r>
              <a:rPr lang="zh-CN" altLang="en-US" sz="2000" dirty="0">
                <a:solidFill>
                  <a:srgbClr val="FFFF00"/>
                </a:solidFill>
                <a:latin typeface="黑体" panose="02010609060101010101" pitchFamily="49" charset="-122"/>
                <a:ea typeface="黑体" panose="02010609060101010101" pitchFamily="49" charset="-122"/>
              </a:rPr>
              <a:t>螺旋直径 </a:t>
            </a:r>
            <a:r>
              <a:rPr lang="en-US" altLang="zh-CN" sz="2000" dirty="0">
                <a:solidFill>
                  <a:srgbClr val="FFFF00"/>
                </a:solidFill>
                <a:latin typeface="黑体" panose="02010609060101010101" pitchFamily="49" charset="-122"/>
                <a:ea typeface="黑体" panose="02010609060101010101" pitchFamily="49" charset="-122"/>
              </a:rPr>
              <a:t>20</a:t>
            </a:r>
            <a:r>
              <a:rPr lang="en-US" altLang="zh-CN" sz="2000" dirty="0">
                <a:solidFill>
                  <a:srgbClr val="FFFF00"/>
                </a:solidFill>
                <a:latin typeface="Arial Unicode MS" pitchFamily="34" charset="-122"/>
                <a:ea typeface="黑体" panose="02010609060101010101" pitchFamily="49" charset="-122"/>
              </a:rPr>
              <a:t>Å</a:t>
            </a:r>
            <a:endParaRPr lang="en-US" altLang="zh-CN" sz="2000" dirty="0">
              <a:solidFill>
                <a:srgbClr val="FFFF00"/>
              </a:solidFill>
              <a:latin typeface="黑体" panose="02010609060101010101" pitchFamily="49" charset="-122"/>
              <a:ea typeface="黑体" panose="02010609060101010101" pitchFamily="49" charset="-122"/>
            </a:endParaRPr>
          </a:p>
          <a:p>
            <a:pPr>
              <a:lnSpc>
                <a:spcPct val="105000"/>
              </a:lnSpc>
              <a:spcBef>
                <a:spcPct val="10000"/>
              </a:spcBef>
              <a:spcAft>
                <a:spcPct val="5000"/>
              </a:spcAft>
              <a:buClr>
                <a:srgbClr val="FFFF00"/>
              </a:buClr>
              <a:buFont typeface="Wingdings" panose="05000000000000000000" pitchFamily="2" charset="2"/>
              <a:buNone/>
            </a:pPr>
            <a:r>
              <a:rPr lang="en-US" altLang="zh-CN" sz="2000" dirty="0">
                <a:solidFill>
                  <a:srgbClr val="FFFFFF"/>
                </a:solidFill>
                <a:latin typeface="黑体" panose="02010609060101010101" pitchFamily="49" charset="-122"/>
                <a:ea typeface="黑体" panose="02010609060101010101" pitchFamily="49" charset="-122"/>
              </a:rPr>
              <a:t>        </a:t>
            </a:r>
            <a:r>
              <a:rPr lang="zh-CN" altLang="en-US" sz="2000" dirty="0">
                <a:solidFill>
                  <a:srgbClr val="FFFFFF"/>
                </a:solidFill>
                <a:latin typeface="黑体" panose="02010609060101010101" pitchFamily="49" charset="-122"/>
                <a:ea typeface="黑体" panose="02010609060101010101" pitchFamily="49" charset="-122"/>
              </a:rPr>
              <a:t>相邻碱基对之间相距</a:t>
            </a:r>
            <a:r>
              <a:rPr lang="en-US" altLang="zh-CN" sz="2000" dirty="0">
                <a:solidFill>
                  <a:srgbClr val="FFFFFF"/>
                </a:solidFill>
                <a:latin typeface="黑体" panose="02010609060101010101" pitchFamily="49" charset="-122"/>
                <a:ea typeface="黑体" panose="02010609060101010101" pitchFamily="49" charset="-122"/>
              </a:rPr>
              <a:t>3.4 </a:t>
            </a:r>
            <a:r>
              <a:rPr lang="en-US" altLang="zh-CN" sz="2000" dirty="0">
                <a:solidFill>
                  <a:srgbClr val="FFFF00"/>
                </a:solidFill>
                <a:latin typeface="Arial Unicode MS" pitchFamily="34" charset="-122"/>
                <a:ea typeface="黑体" panose="02010609060101010101" pitchFamily="49" charset="-122"/>
              </a:rPr>
              <a:t>Å</a:t>
            </a:r>
            <a:endParaRPr lang="en-US" altLang="zh-CN" sz="2000" dirty="0">
              <a:solidFill>
                <a:srgbClr val="FFFFFF"/>
              </a:solidFill>
              <a:latin typeface="黑体" panose="02010609060101010101" pitchFamily="49" charset="-122"/>
              <a:ea typeface="黑体" panose="02010609060101010101" pitchFamily="49" charset="-122"/>
            </a:endParaRPr>
          </a:p>
          <a:p>
            <a:pPr>
              <a:lnSpc>
                <a:spcPct val="105000"/>
              </a:lnSpc>
              <a:spcBef>
                <a:spcPct val="10000"/>
              </a:spcBef>
              <a:spcAft>
                <a:spcPct val="5000"/>
              </a:spcAft>
              <a:buClr>
                <a:srgbClr val="FFFF00"/>
              </a:buClr>
              <a:buFont typeface="Wingdings" panose="05000000000000000000" pitchFamily="2" charset="2"/>
              <a:buNone/>
            </a:pPr>
            <a:r>
              <a:rPr lang="en-US" altLang="zh-CN" sz="2000" dirty="0">
                <a:solidFill>
                  <a:srgbClr val="FFFF00"/>
                </a:solidFill>
                <a:latin typeface="黑体" panose="02010609060101010101" pitchFamily="49" charset="-122"/>
                <a:ea typeface="黑体" panose="02010609060101010101" pitchFamily="49" charset="-122"/>
              </a:rPr>
              <a:t>        </a:t>
            </a:r>
            <a:r>
              <a:rPr lang="zh-CN" altLang="en-US" sz="2000" dirty="0">
                <a:solidFill>
                  <a:srgbClr val="FFFF00"/>
                </a:solidFill>
                <a:latin typeface="黑体" panose="02010609060101010101" pitchFamily="49" charset="-122"/>
                <a:ea typeface="黑体" panose="02010609060101010101" pitchFamily="49" charset="-122"/>
              </a:rPr>
              <a:t>螺距 </a:t>
            </a:r>
            <a:r>
              <a:rPr lang="en-US" altLang="zh-CN" sz="2000" dirty="0">
                <a:solidFill>
                  <a:srgbClr val="FFFF00"/>
                </a:solidFill>
                <a:latin typeface="黑体" panose="02010609060101010101" pitchFamily="49" charset="-122"/>
                <a:ea typeface="黑体" panose="02010609060101010101" pitchFamily="49" charset="-122"/>
              </a:rPr>
              <a:t>34 </a:t>
            </a:r>
            <a:r>
              <a:rPr lang="en-US" altLang="zh-CN" sz="2000" dirty="0">
                <a:solidFill>
                  <a:srgbClr val="FFFF00"/>
                </a:solidFill>
                <a:latin typeface="Arial Unicode MS" pitchFamily="34" charset="-122"/>
                <a:ea typeface="黑体" panose="02010609060101010101" pitchFamily="49" charset="-122"/>
              </a:rPr>
              <a:t>Å</a:t>
            </a:r>
            <a:r>
              <a:rPr lang="zh-CN" altLang="en-US" sz="2000" dirty="0">
                <a:solidFill>
                  <a:srgbClr val="FFFF00"/>
                </a:solidFill>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每一螺距中含 </a:t>
            </a:r>
            <a:r>
              <a:rPr lang="en-US" altLang="zh-CN" sz="2000" dirty="0">
                <a:latin typeface="黑体" panose="02010609060101010101" pitchFamily="49" charset="-122"/>
                <a:ea typeface="黑体" panose="02010609060101010101" pitchFamily="49" charset="-122"/>
              </a:rPr>
              <a:t>10bp</a:t>
            </a:r>
            <a:endParaRPr lang="en-US" altLang="zh-CN" sz="2000" dirty="0">
              <a:latin typeface="黑体" panose="02010609060101010101" pitchFamily="49" charset="-122"/>
              <a:ea typeface="黑体" panose="02010609060101010101" pitchFamily="49" charset="-122"/>
            </a:endParaRPr>
          </a:p>
          <a:p>
            <a:pPr>
              <a:lnSpc>
                <a:spcPct val="105000"/>
              </a:lnSpc>
              <a:spcBef>
                <a:spcPct val="10000"/>
              </a:spcBef>
              <a:spcAft>
                <a:spcPct val="5000"/>
              </a:spcAft>
              <a:buClr>
                <a:srgbClr val="FFFF00"/>
              </a:buClr>
              <a:buFont typeface="Wingdings" panose="05000000000000000000" pitchFamily="2" charset="2"/>
              <a:buChar char="Ø"/>
            </a:pPr>
            <a:r>
              <a:rPr lang="zh-CN" altLang="en-US" sz="2000" dirty="0">
                <a:solidFill>
                  <a:srgbClr val="FFFF00"/>
                </a:solidFill>
                <a:latin typeface="黑体" panose="02010609060101010101" pitchFamily="49" charset="-122"/>
                <a:ea typeface="黑体" panose="02010609060101010101" pitchFamily="49" charset="-122"/>
              </a:rPr>
              <a:t>大沟和小沟</a:t>
            </a:r>
            <a:r>
              <a:rPr lang="zh-CN" altLang="en-US" sz="2000" dirty="0">
                <a:solidFill>
                  <a:srgbClr val="FFFFFF"/>
                </a:solidFill>
                <a:latin typeface="黑体" panose="02010609060101010101" pitchFamily="49" charset="-122"/>
                <a:ea typeface="黑体" panose="02010609060101010101" pitchFamily="49" charset="-122"/>
              </a:rPr>
              <a:t>：双螺旋表面有两条凹槽，宽而深的为大沟，窄而浅的为小沟。</a:t>
            </a:r>
            <a:endParaRPr lang="zh-CN" altLang="en-US" sz="2000" dirty="0">
              <a:solidFill>
                <a:srgbClr val="FFFFFF"/>
              </a:solidFill>
              <a:latin typeface="黑体" panose="02010609060101010101" pitchFamily="49" charset="-122"/>
              <a:ea typeface="黑体" panose="02010609060101010101" pitchFamily="49" charset="-122"/>
            </a:endParaRPr>
          </a:p>
          <a:p>
            <a:pPr marL="0" indent="0">
              <a:lnSpc>
                <a:spcPct val="105000"/>
              </a:lnSpc>
              <a:spcBef>
                <a:spcPct val="10000"/>
              </a:spcBef>
              <a:spcAft>
                <a:spcPct val="5000"/>
              </a:spcAft>
              <a:buClr>
                <a:srgbClr val="FFFF00"/>
              </a:buClr>
              <a:buNone/>
            </a:pPr>
            <a:endParaRPr lang="en-US" altLang="zh-CN" sz="2000" dirty="0">
              <a:solidFill>
                <a:srgbClr val="FFFFFF"/>
              </a:solidFill>
              <a:latin typeface="黑体" panose="02010609060101010101" pitchFamily="49" charset="-122"/>
              <a:ea typeface="黑体" panose="02010609060101010101" pitchFamily="49" charset="-122"/>
            </a:endParaRPr>
          </a:p>
          <a:p>
            <a:pPr algn="just">
              <a:lnSpc>
                <a:spcPct val="105000"/>
              </a:lnSpc>
              <a:spcBef>
                <a:spcPct val="10000"/>
              </a:spcBef>
              <a:spcAft>
                <a:spcPct val="5000"/>
              </a:spcAft>
              <a:buClr>
                <a:srgbClr val="FFFF00"/>
              </a:buClr>
              <a:buFont typeface="Wingdings" panose="05000000000000000000" pitchFamily="2" charset="2"/>
              <a:buChar char="Ø"/>
            </a:pPr>
            <a:endParaRPr lang="en-US" altLang="zh-CN" sz="2000" dirty="0">
              <a:solidFill>
                <a:srgbClr val="FFFFFF"/>
              </a:solidFill>
              <a:latin typeface="黑体" panose="02010609060101010101" pitchFamily="49" charset="-122"/>
              <a:ea typeface="黑体" panose="02010609060101010101" pitchFamily="49" charset="-122"/>
            </a:endParaRPr>
          </a:p>
        </p:txBody>
      </p:sp>
      <p:pic>
        <p:nvPicPr>
          <p:cNvPr id="35844" name="Picture 4" descr="图3-6DNA双螺旋1"/>
          <p:cNvPicPr>
            <a:picLocks noChangeAspect="1"/>
          </p:cNvPicPr>
          <p:nvPr/>
        </p:nvPicPr>
        <p:blipFill>
          <a:blip r:embed="rId1"/>
          <a:stretch>
            <a:fillRect/>
          </a:stretch>
        </p:blipFill>
        <p:spPr>
          <a:xfrm>
            <a:off x="5257800" y="1066800"/>
            <a:ext cx="3766820" cy="548830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Rectangle 2"/>
          <p:cNvSpPr>
            <a:spLocks noGrp="1"/>
          </p:cNvSpPr>
          <p:nvPr>
            <p:ph type="title"/>
          </p:nvPr>
        </p:nvSpPr>
        <p:spPr>
          <a:xfrm>
            <a:off x="465138" y="11113"/>
            <a:ext cx="8229600" cy="1143000"/>
          </a:xfrm>
          <a:ln/>
        </p:spPr>
        <p:txBody>
          <a:bodyPr vert="horz" wrap="square" lIns="91440" tIns="45720" rIns="91440" bIns="45720" anchor="ctr" anchorCtr="0"/>
          <a:p>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3</a:t>
            </a:r>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DNA</a:t>
            </a:r>
            <a:r>
              <a:rPr lang="zh-CN" altLang="en-US" sz="3600" dirty="0">
                <a:solidFill>
                  <a:srgbClr val="FFFF00"/>
                </a:solidFill>
                <a:latin typeface="黑体" panose="02010609060101010101" pitchFamily="49" charset="-122"/>
                <a:ea typeface="黑体" panose="02010609060101010101" pitchFamily="49" charset="-122"/>
              </a:rPr>
              <a:t>的高级结构</a:t>
            </a:r>
            <a:endParaRPr lang="zh-CN" altLang="en-US" sz="3600" dirty="0">
              <a:solidFill>
                <a:srgbClr val="FFFF00"/>
              </a:solidFill>
              <a:latin typeface="黑体" panose="02010609060101010101" pitchFamily="49" charset="-122"/>
              <a:ea typeface="黑体" panose="02010609060101010101" pitchFamily="49" charset="-122"/>
            </a:endParaRPr>
          </a:p>
        </p:txBody>
      </p:sp>
      <p:sp>
        <p:nvSpPr>
          <p:cNvPr id="36867" name="Rectangle 3"/>
          <p:cNvSpPr>
            <a:spLocks noGrp="1"/>
          </p:cNvSpPr>
          <p:nvPr/>
        </p:nvSpPr>
        <p:spPr>
          <a:xfrm>
            <a:off x="304800" y="1257300"/>
            <a:ext cx="4343400" cy="5410200"/>
          </a:xfrm>
          <a:prstGeom prst="rect">
            <a:avLst/>
          </a:prstGeom>
          <a:noFill/>
          <a:ln w="9525">
            <a:noFill/>
          </a:ln>
        </p:spPr>
        <p:txBody>
          <a:bodyPr/>
          <a:p>
            <a:pPr marL="342900" indent="-342900">
              <a:lnSpc>
                <a:spcPct val="190000"/>
              </a:lnSpc>
              <a:spcBef>
                <a:spcPct val="20000"/>
              </a:spcBef>
              <a:buClr>
                <a:srgbClr val="FFFF00"/>
              </a:buClr>
              <a:buFont typeface="Wingdings" panose="05000000000000000000" pitchFamily="2" charset="2"/>
              <a:buChar char="Ø"/>
            </a:pPr>
            <a:r>
              <a:rPr lang="en-US" altLang="zh-CN" sz="3200" dirty="0">
                <a:solidFill>
                  <a:srgbClr val="FFFFFF"/>
                </a:solidFill>
                <a:latin typeface="Arial" panose="020B0604020202020204" pitchFamily="34" charset="0"/>
              </a:rPr>
              <a:t> </a:t>
            </a:r>
            <a:r>
              <a:rPr lang="zh-CN" altLang="en-US" sz="2400" dirty="0">
                <a:solidFill>
                  <a:srgbClr val="FFFFFF"/>
                </a:solidFill>
                <a:latin typeface="黑体" panose="02010609060101010101" pitchFamily="49" charset="-122"/>
                <a:ea typeface="黑体" panose="02010609060101010101" pitchFamily="49" charset="-122"/>
              </a:rPr>
              <a:t>指</a:t>
            </a:r>
            <a:r>
              <a:rPr lang="en-US" altLang="zh-CN" sz="2400" dirty="0">
                <a:solidFill>
                  <a:srgbClr val="FFFFFF"/>
                </a:solidFill>
                <a:latin typeface="黑体" panose="02010609060101010101" pitchFamily="49" charset="-122"/>
                <a:ea typeface="黑体" panose="02010609060101010101" pitchFamily="49" charset="-122"/>
              </a:rPr>
              <a:t>DNA</a:t>
            </a:r>
            <a:r>
              <a:rPr lang="zh-CN" altLang="en-US" sz="2400" dirty="0">
                <a:solidFill>
                  <a:srgbClr val="FFFFFF"/>
                </a:solidFill>
                <a:latin typeface="黑体" panose="02010609060101010101" pitchFamily="49" charset="-122"/>
                <a:ea typeface="黑体" panose="02010609060101010101" pitchFamily="49" charset="-122"/>
              </a:rPr>
              <a:t>双螺旋进一步扭曲盘绕所形成的特定空间结构－－超螺旋。</a:t>
            </a:r>
            <a:endParaRPr lang="zh-CN" altLang="en-US" sz="2400" dirty="0">
              <a:solidFill>
                <a:srgbClr val="FFFFFF"/>
              </a:solidFill>
              <a:latin typeface="黑体" panose="02010609060101010101" pitchFamily="49" charset="-122"/>
              <a:ea typeface="黑体" panose="02010609060101010101" pitchFamily="49" charset="-122"/>
            </a:endParaRPr>
          </a:p>
          <a:p>
            <a:pPr marL="342900" indent="-342900">
              <a:lnSpc>
                <a:spcPct val="190000"/>
              </a:lnSpc>
              <a:spcBef>
                <a:spcPct val="20000"/>
              </a:spcBef>
              <a:buClr>
                <a:srgbClr val="FFFF00"/>
              </a:buClr>
              <a:buFont typeface="Wingdings" panose="05000000000000000000" pitchFamily="2" charset="2"/>
              <a:buChar char="Ø"/>
            </a:pPr>
            <a:r>
              <a:rPr lang="zh-CN" altLang="en-US" sz="2400" dirty="0">
                <a:solidFill>
                  <a:srgbClr val="FFFFFF"/>
                </a:solidFill>
                <a:latin typeface="黑体" panose="02010609060101010101" pitchFamily="49" charset="-122"/>
                <a:ea typeface="黑体" panose="02010609060101010101" pitchFamily="49" charset="-122"/>
              </a:rPr>
              <a:t> 线状</a:t>
            </a:r>
            <a:r>
              <a:rPr lang="en-US" altLang="zh-CN" sz="2400" dirty="0">
                <a:solidFill>
                  <a:srgbClr val="FFFFFF"/>
                </a:solidFill>
                <a:latin typeface="黑体" panose="02010609060101010101" pitchFamily="49" charset="-122"/>
                <a:ea typeface="黑体" panose="02010609060101010101" pitchFamily="49" charset="-122"/>
              </a:rPr>
              <a:t>DNA</a:t>
            </a:r>
            <a:r>
              <a:rPr lang="zh-CN" altLang="en-US" sz="2400" dirty="0">
                <a:solidFill>
                  <a:srgbClr val="FFFFFF"/>
                </a:solidFill>
                <a:latin typeface="黑体" panose="02010609060101010101" pitchFamily="49" charset="-122"/>
                <a:ea typeface="黑体" panose="02010609060101010101" pitchFamily="49" charset="-122"/>
              </a:rPr>
              <a:t>（如：染色体</a:t>
            </a:r>
            <a:r>
              <a:rPr lang="en-US" altLang="zh-CN" sz="2400" dirty="0">
                <a:solidFill>
                  <a:srgbClr val="FFFFFF"/>
                </a:solidFill>
                <a:latin typeface="黑体" panose="02010609060101010101" pitchFamily="49" charset="-122"/>
                <a:ea typeface="黑体" panose="02010609060101010101" pitchFamily="49" charset="-122"/>
              </a:rPr>
              <a:t>DNA</a:t>
            </a:r>
            <a:r>
              <a:rPr lang="zh-CN" altLang="en-US" sz="2400" dirty="0">
                <a:solidFill>
                  <a:srgbClr val="FFFFFF"/>
                </a:solidFill>
                <a:latin typeface="黑体" panose="02010609060101010101" pitchFamily="49" charset="-122"/>
                <a:ea typeface="黑体" panose="02010609060101010101" pitchFamily="49" charset="-122"/>
              </a:rPr>
              <a:t>）</a:t>
            </a:r>
            <a:endParaRPr lang="zh-CN" altLang="en-US" sz="2400" dirty="0">
              <a:solidFill>
                <a:srgbClr val="FFFFFF"/>
              </a:solidFill>
              <a:latin typeface="黑体" panose="02010609060101010101" pitchFamily="49" charset="-122"/>
              <a:ea typeface="黑体" panose="02010609060101010101" pitchFamily="49" charset="-122"/>
            </a:endParaRPr>
          </a:p>
          <a:p>
            <a:pPr marL="342900" indent="-342900">
              <a:lnSpc>
                <a:spcPct val="190000"/>
              </a:lnSpc>
              <a:spcBef>
                <a:spcPct val="20000"/>
              </a:spcBef>
              <a:buClr>
                <a:srgbClr val="FFFF00"/>
              </a:buClr>
            </a:pPr>
            <a:r>
              <a:rPr lang="zh-CN" altLang="en-US" sz="2400" dirty="0">
                <a:solidFill>
                  <a:srgbClr val="FFFFFF"/>
                </a:solidFill>
                <a:latin typeface="黑体" panose="02010609060101010101" pitchFamily="49" charset="-122"/>
                <a:ea typeface="黑体" panose="02010609060101010101" pitchFamily="49" charset="-122"/>
              </a:rPr>
              <a:t>   和环状</a:t>
            </a:r>
            <a:r>
              <a:rPr lang="en-US" altLang="zh-CN" sz="2400" dirty="0">
                <a:solidFill>
                  <a:srgbClr val="FFFFFF"/>
                </a:solidFill>
                <a:latin typeface="黑体" panose="02010609060101010101" pitchFamily="49" charset="-122"/>
                <a:ea typeface="黑体" panose="02010609060101010101" pitchFamily="49" charset="-122"/>
              </a:rPr>
              <a:t>DNA</a:t>
            </a:r>
            <a:r>
              <a:rPr lang="zh-CN" altLang="en-US" sz="2400" dirty="0">
                <a:solidFill>
                  <a:srgbClr val="FFFFFF"/>
                </a:solidFill>
                <a:latin typeface="黑体" panose="02010609060101010101" pitchFamily="49" charset="-122"/>
                <a:ea typeface="黑体" panose="02010609060101010101" pitchFamily="49" charset="-122"/>
              </a:rPr>
              <a:t>（如：质粒</a:t>
            </a:r>
            <a:r>
              <a:rPr lang="en-US" altLang="zh-CN" sz="2400" dirty="0">
                <a:solidFill>
                  <a:srgbClr val="FFFFFF"/>
                </a:solidFill>
                <a:latin typeface="黑体" panose="02010609060101010101" pitchFamily="49" charset="-122"/>
                <a:ea typeface="黑体" panose="02010609060101010101" pitchFamily="49" charset="-122"/>
              </a:rPr>
              <a:t>DNA</a:t>
            </a:r>
            <a:r>
              <a:rPr lang="zh-CN" altLang="en-US" sz="2400" dirty="0">
                <a:solidFill>
                  <a:srgbClr val="FFFFFF"/>
                </a:solidFill>
                <a:latin typeface="黑体" panose="02010609060101010101" pitchFamily="49" charset="-122"/>
                <a:ea typeface="黑体" panose="02010609060101010101" pitchFamily="49" charset="-122"/>
              </a:rPr>
              <a:t>）</a:t>
            </a:r>
            <a:endParaRPr lang="zh-CN" altLang="en-US" sz="2400" dirty="0">
              <a:solidFill>
                <a:srgbClr val="FFFFFF"/>
              </a:solidFill>
              <a:latin typeface="黑体" panose="02010609060101010101" pitchFamily="49" charset="-122"/>
              <a:ea typeface="黑体" panose="02010609060101010101" pitchFamily="49" charset="-122"/>
            </a:endParaRPr>
          </a:p>
        </p:txBody>
      </p:sp>
      <p:pic>
        <p:nvPicPr>
          <p:cNvPr id="36868" name="Picture 4" descr="核小体4"/>
          <p:cNvPicPr>
            <a:picLocks noChangeAspect="1"/>
          </p:cNvPicPr>
          <p:nvPr/>
        </p:nvPicPr>
        <p:blipFill>
          <a:blip r:embed="rId1"/>
          <a:stretch>
            <a:fillRect/>
          </a:stretch>
        </p:blipFill>
        <p:spPr>
          <a:xfrm>
            <a:off x="4648200" y="876300"/>
            <a:ext cx="4495800" cy="58674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2"/>
          <p:cNvSpPr>
            <a:spLocks noGrp="1"/>
          </p:cNvSpPr>
          <p:nvPr>
            <p:ph type="title"/>
          </p:nvPr>
        </p:nvSpPr>
        <p:spPr>
          <a:xfrm>
            <a:off x="506413" y="404813"/>
            <a:ext cx="8637587" cy="1371600"/>
          </a:xfrm>
          <a:ln/>
        </p:spPr>
        <p:txBody>
          <a:bodyPr vert="horz" wrap="square" lIns="91440" tIns="45720" rIns="91440" bIns="45720" anchor="ctr" anchorCtr="0"/>
          <a:p>
            <a:pPr algn="l"/>
            <a:r>
              <a:rPr lang="en-US" altLang="zh-CN" sz="3600" dirty="0">
                <a:solidFill>
                  <a:srgbClr val="FFFF00"/>
                </a:solidFill>
                <a:latin typeface="黑体" panose="02010609060101010101" pitchFamily="49" charset="-122"/>
                <a:ea typeface="黑体" panose="02010609060101010101" pitchFamily="49" charset="-122"/>
              </a:rPr>
              <a:t>2.4</a:t>
            </a:r>
            <a:r>
              <a:rPr lang="zh-CN" altLang="en-US" sz="3600" dirty="0">
                <a:solidFill>
                  <a:srgbClr val="FFFF00"/>
                </a:solidFill>
                <a:latin typeface="黑体" panose="02010609060101010101" pitchFamily="49" charset="-122"/>
                <a:ea typeface="黑体" panose="02010609060101010101" pitchFamily="49" charset="-122"/>
              </a:rPr>
              <a:t>　</a:t>
            </a:r>
            <a:r>
              <a:rPr lang="en-US" altLang="zh-CN" sz="3600" dirty="0">
                <a:solidFill>
                  <a:srgbClr val="FFFF00"/>
                </a:solidFill>
                <a:latin typeface="黑体" panose="02010609060101010101" pitchFamily="49" charset="-122"/>
                <a:ea typeface="黑体" panose="02010609060101010101" pitchFamily="49" charset="-122"/>
              </a:rPr>
              <a:t>DNA</a:t>
            </a:r>
            <a:r>
              <a:rPr lang="zh-CN" altLang="en-US" sz="3600" dirty="0">
                <a:solidFill>
                  <a:srgbClr val="FFFF00"/>
                </a:solidFill>
                <a:latin typeface="黑体" panose="02010609060101010101" pitchFamily="49" charset="-122"/>
                <a:ea typeface="黑体" panose="02010609060101010101" pitchFamily="49" charset="-122"/>
              </a:rPr>
              <a:t>复制</a:t>
            </a:r>
            <a:endParaRPr lang="zh-CN" altLang="en-US" sz="3600" dirty="0">
              <a:solidFill>
                <a:srgbClr val="FFFF00"/>
              </a:solidFill>
              <a:latin typeface="黑体" panose="02010609060101010101" pitchFamily="49" charset="-122"/>
              <a:ea typeface="黑体" panose="02010609060101010101" pitchFamily="49" charset="-122"/>
            </a:endParaRPr>
          </a:p>
        </p:txBody>
      </p:sp>
      <p:sp>
        <p:nvSpPr>
          <p:cNvPr id="25603" name="Rectangle 3"/>
          <p:cNvSpPr>
            <a:spLocks noGrp="1"/>
          </p:cNvSpPr>
          <p:nvPr>
            <p:ph type="body"/>
          </p:nvPr>
        </p:nvSpPr>
        <p:spPr>
          <a:xfrm>
            <a:off x="520700" y="1484313"/>
            <a:ext cx="8588375" cy="4681537"/>
          </a:xfrm>
          <a:ln/>
        </p:spPr>
        <p:txBody>
          <a:bodyPr vert="horz" wrap="square" lIns="91440" tIns="45720" rIns="91440" bIns="45720" anchor="t" anchorCtr="0"/>
          <a:p>
            <a:pPr>
              <a:lnSpc>
                <a:spcPct val="120000"/>
              </a:lnSpc>
              <a:buNone/>
            </a:pPr>
            <a:r>
              <a:rPr lang="en-US" altLang="zh-CN" sz="2800" dirty="0">
                <a:solidFill>
                  <a:srgbClr val="FFFF00"/>
                </a:solidFill>
                <a:latin typeface="Times New Roman" panose="02020603050405020304" pitchFamily="18" charset="0"/>
                <a:ea typeface="黑体" panose="02010609060101010101" pitchFamily="49" charset="-122"/>
              </a:rPr>
              <a:t>    2.4.1   DNA</a:t>
            </a:r>
            <a:r>
              <a:rPr lang="zh-CN" altLang="en-US" sz="2800" dirty="0">
                <a:solidFill>
                  <a:srgbClr val="FFFF00"/>
                </a:solidFill>
                <a:latin typeface="Times New Roman" panose="02020603050405020304" pitchFamily="18" charset="0"/>
                <a:ea typeface="黑体" panose="02010609060101010101" pitchFamily="49" charset="-122"/>
              </a:rPr>
              <a:t>复制的基本规律</a:t>
            </a:r>
            <a:endParaRPr lang="zh-CN" altLang="en-US" sz="2800" dirty="0">
              <a:solidFill>
                <a:srgbClr val="FFFF00"/>
              </a:solidFill>
              <a:latin typeface="Times New Roman" panose="02020603050405020304" pitchFamily="18" charset="0"/>
              <a:ea typeface="黑体" panose="02010609060101010101" pitchFamily="49" charset="-122"/>
            </a:endParaRPr>
          </a:p>
          <a:p>
            <a:pPr>
              <a:lnSpc>
                <a:spcPct val="130000"/>
              </a:lnSpc>
              <a:buNone/>
            </a:pPr>
            <a:r>
              <a:rPr lang="zh-CN" altLang="en-US" sz="2400" dirty="0">
                <a:latin typeface="Times New Roman" panose="02020603050405020304" pitchFamily="18" charset="0"/>
                <a:ea typeface="黑体" panose="02010609060101010101" pitchFamily="49" charset="-122"/>
              </a:rPr>
              <a:t>①</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复制一般按半保留半不连续的的方式进行；</a:t>
            </a:r>
            <a:endParaRPr lang="zh-CN" altLang="en-US" sz="2400" dirty="0">
              <a:latin typeface="Times New Roman" panose="02020603050405020304" pitchFamily="18" charset="0"/>
              <a:ea typeface="黑体" panose="02010609060101010101" pitchFamily="49" charset="-122"/>
            </a:endParaRPr>
          </a:p>
          <a:p>
            <a:pPr>
              <a:lnSpc>
                <a:spcPct val="130000"/>
              </a:lnSpc>
              <a:buNone/>
            </a:pPr>
            <a:r>
              <a:rPr lang="zh-CN" altLang="en-US" sz="2400" dirty="0">
                <a:latin typeface="Times New Roman" panose="02020603050405020304" pitchFamily="18" charset="0"/>
                <a:ea typeface="黑体" panose="02010609060101010101" pitchFamily="49" charset="-122"/>
              </a:rPr>
              <a:t>②复制起始（</a:t>
            </a:r>
            <a:r>
              <a:rPr lang="en-US" altLang="zh-CN" sz="2400" dirty="0">
                <a:latin typeface="Times New Roman" panose="02020603050405020304" pitchFamily="18" charset="0"/>
                <a:ea typeface="黑体" panose="02010609060101010101" pitchFamily="49" charset="-122"/>
              </a:rPr>
              <a:t>Initiation</a:t>
            </a:r>
            <a:r>
              <a:rPr lang="zh-CN" altLang="en-US" sz="2400" dirty="0">
                <a:latin typeface="Times New Roman" panose="02020603050405020304" pitchFamily="18" charset="0"/>
                <a:ea typeface="黑体" panose="02010609060101010101" pitchFamily="49" charset="-122"/>
              </a:rPr>
              <a:t>）在原点（</a:t>
            </a:r>
            <a:r>
              <a:rPr lang="en-US" altLang="zh-CN" sz="2400" dirty="0">
                <a:latin typeface="Times New Roman" panose="02020603050405020304" pitchFamily="18" charset="0"/>
                <a:ea typeface="黑体" panose="02010609060101010101" pitchFamily="49" charset="-122"/>
              </a:rPr>
              <a:t>Origin</a:t>
            </a:r>
            <a:r>
              <a:rPr lang="zh-CN" altLang="en-US" sz="2400" dirty="0">
                <a:latin typeface="Times New Roman" panose="02020603050405020304" pitchFamily="18" charset="0"/>
                <a:ea typeface="黑体" panose="02010609060101010101" pitchFamily="49" charset="-122"/>
              </a:rPr>
              <a:t>）的特定序列上；</a:t>
            </a:r>
            <a:endParaRPr lang="zh-CN" altLang="en-US" sz="2400" dirty="0">
              <a:latin typeface="Times New Roman" panose="02020603050405020304" pitchFamily="18" charset="0"/>
              <a:ea typeface="黑体" panose="02010609060101010101" pitchFamily="49" charset="-122"/>
            </a:endParaRPr>
          </a:p>
          <a:p>
            <a:pPr>
              <a:lnSpc>
                <a:spcPct val="130000"/>
              </a:lnSpc>
              <a:buNone/>
            </a:pPr>
            <a:r>
              <a:rPr lang="zh-CN" altLang="en-US" sz="2400" dirty="0">
                <a:latin typeface="Times New Roman" panose="02020603050405020304" pitchFamily="18" charset="0"/>
                <a:ea typeface="黑体" panose="02010609060101010101" pitchFamily="49" charset="-122"/>
              </a:rPr>
              <a:t>③复制的起点处控制复制；</a:t>
            </a:r>
            <a:endParaRPr lang="zh-CN" altLang="en-US" sz="2400" dirty="0">
              <a:latin typeface="Times New Roman" panose="02020603050405020304" pitchFamily="18" charset="0"/>
              <a:ea typeface="黑体" panose="02010609060101010101" pitchFamily="49" charset="-122"/>
            </a:endParaRPr>
          </a:p>
          <a:p>
            <a:pPr>
              <a:lnSpc>
                <a:spcPct val="130000"/>
              </a:lnSpc>
              <a:buNone/>
            </a:pPr>
            <a:r>
              <a:rPr lang="zh-CN" altLang="en-US" sz="2400" dirty="0">
                <a:latin typeface="Times New Roman" panose="02020603050405020304" pitchFamily="18" charset="0"/>
                <a:ea typeface="黑体" panose="02010609060101010101" pitchFamily="49" charset="-122"/>
              </a:rPr>
              <a:t>④复制叉（</a:t>
            </a:r>
            <a:r>
              <a:rPr lang="en-US" altLang="zh-CN" sz="2400" dirty="0">
                <a:latin typeface="Times New Roman" panose="02020603050405020304" pitchFamily="18" charset="0"/>
                <a:ea typeface="黑体" panose="02010609060101010101" pitchFamily="49" charset="-122"/>
              </a:rPr>
              <a:t>Fork</a:t>
            </a:r>
            <a:r>
              <a:rPr lang="zh-CN" altLang="en-US" sz="2400" dirty="0">
                <a:latin typeface="Times New Roman" panose="02020603050405020304" pitchFamily="18" charset="0"/>
                <a:ea typeface="黑体" panose="02010609060101010101" pitchFamily="49" charset="-122"/>
              </a:rPr>
              <a:t>）的移动有单向或双向；</a:t>
            </a:r>
            <a:endParaRPr lang="zh-CN" altLang="en-US" sz="2400" dirty="0">
              <a:latin typeface="Times New Roman" panose="02020603050405020304" pitchFamily="18" charset="0"/>
              <a:ea typeface="黑体" panose="02010609060101010101" pitchFamily="49" charset="-122"/>
            </a:endParaRPr>
          </a:p>
          <a:p>
            <a:pPr>
              <a:lnSpc>
                <a:spcPct val="130000"/>
              </a:lnSpc>
              <a:buNone/>
            </a:pPr>
            <a:r>
              <a:rPr lang="zh-CN" altLang="en-US" sz="2400" dirty="0">
                <a:latin typeface="Times New Roman" panose="02020603050405020304" pitchFamily="18" charset="0"/>
                <a:ea typeface="黑体" panose="02010609060101010101" pitchFamily="49" charset="-122"/>
              </a:rPr>
              <a:t>⑤</a:t>
            </a:r>
            <a:r>
              <a:rPr lang="zh-CN" altLang="en-US" sz="2400" dirty="0">
                <a:solidFill>
                  <a:srgbClr val="FF0000"/>
                </a:solidFill>
                <a:latin typeface="Times New Roman" panose="02020603050405020304" pitchFamily="18" charset="0"/>
                <a:ea typeface="黑体" panose="02010609060101010101" pitchFamily="49" charset="-122"/>
              </a:rPr>
              <a:t>链的延伸方向只能是</a:t>
            </a:r>
            <a:r>
              <a:rPr lang="en-US" altLang="zh-CN" sz="2400" dirty="0">
                <a:solidFill>
                  <a:srgbClr val="FF0000"/>
                </a:solidFill>
                <a:latin typeface="Times New Roman" panose="02020603050405020304" pitchFamily="18" charset="0"/>
                <a:ea typeface="黑体" panose="02010609060101010101" pitchFamily="49" charset="-122"/>
              </a:rPr>
              <a:t>5’→3’</a:t>
            </a:r>
            <a:r>
              <a:rPr lang="zh-CN" altLang="en-US" sz="2400" dirty="0">
                <a:solidFill>
                  <a:srgbClr val="FF0000"/>
                </a:solidFill>
                <a:latin typeface="Times New Roman" panose="02020603050405020304" pitchFamily="18" charset="0"/>
                <a:ea typeface="黑体" panose="02010609060101010101" pitchFamily="49" charset="-122"/>
              </a:rPr>
              <a:t>方向</a:t>
            </a:r>
            <a:r>
              <a:rPr lang="zh-CN" altLang="en-US" sz="2400" dirty="0">
                <a:latin typeface="Times New Roman" panose="02020603050405020304" pitchFamily="18" charset="0"/>
                <a:ea typeface="黑体" panose="02010609060101010101" pitchFamily="49" charset="-122"/>
              </a:rPr>
              <a:t>； </a:t>
            </a:r>
            <a:endParaRPr lang="zh-CN" altLang="en-US" sz="2400" dirty="0">
              <a:latin typeface="Times New Roman" panose="02020603050405020304" pitchFamily="18" charset="0"/>
              <a:ea typeface="黑体" panose="02010609060101010101" pitchFamily="49" charset="-122"/>
            </a:endParaRPr>
          </a:p>
          <a:p>
            <a:pPr>
              <a:lnSpc>
                <a:spcPct val="130000"/>
              </a:lnSpc>
              <a:buNone/>
            </a:pPr>
            <a:r>
              <a:rPr lang="zh-CN" altLang="en-US" sz="2400" dirty="0">
                <a:latin typeface="Times New Roman" panose="02020603050405020304" pitchFamily="18" charset="0"/>
                <a:ea typeface="黑体" panose="02010609060101010101" pitchFamily="49" charset="-122"/>
              </a:rPr>
              <a:t>⑥在存在模板的条件下，</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聚合酶以短的</a:t>
            </a:r>
            <a:r>
              <a:rPr lang="en-US" altLang="zh-CN" sz="2400" dirty="0">
                <a:latin typeface="Times New Roman" panose="02020603050405020304" pitchFamily="18" charset="0"/>
                <a:ea typeface="黑体" panose="02010609060101010101" pitchFamily="49" charset="-122"/>
              </a:rPr>
              <a:t>RNA</a:t>
            </a:r>
            <a:r>
              <a:rPr lang="zh-CN" altLang="en-US" sz="2400" dirty="0">
                <a:latin typeface="Times New Roman" panose="02020603050405020304" pitchFamily="18" charset="0"/>
                <a:ea typeface="黑体" panose="02010609060101010101" pitchFamily="49" charset="-122"/>
              </a:rPr>
              <a:t>片段作为引物开始合成</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的短片段；</a:t>
            </a:r>
            <a:endParaRPr lang="zh-CN" altLang="en-US" sz="2400" dirty="0">
              <a:latin typeface="Times New Roman" panose="02020603050405020304" pitchFamily="18" charset="0"/>
              <a:ea typeface="黑体" panose="02010609060101010101" pitchFamily="49" charset="-122"/>
            </a:endParaRPr>
          </a:p>
          <a:p>
            <a:pPr>
              <a:lnSpc>
                <a:spcPct val="80000"/>
              </a:lnSpc>
              <a:buNone/>
            </a:pPr>
            <a:endParaRPr lang="en-US" altLang="zh-CN" sz="2400" b="1"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Rectangle 10"/>
          <p:cNvSpPr/>
          <p:nvPr/>
        </p:nvSpPr>
        <p:spPr>
          <a:xfrm>
            <a:off x="152400" y="566738"/>
            <a:ext cx="4451350" cy="461962"/>
          </a:xfrm>
          <a:prstGeom prst="rect">
            <a:avLst/>
          </a:prstGeom>
          <a:noFill/>
          <a:ln w="9525">
            <a:noFill/>
          </a:ln>
        </p:spPr>
        <p:txBody>
          <a:bodyPr>
            <a:spAutoFit/>
          </a:bodyPr>
          <a:p>
            <a:pPr eaLnBrk="1" hangingPunct="1"/>
            <a:r>
              <a:rPr lang="en-US" altLang="zh-CN" sz="2400" dirty="0">
                <a:latin typeface="黑体" panose="02010609060101010101" pitchFamily="49" charset="-122"/>
                <a:ea typeface="黑体" panose="02010609060101010101" pitchFamily="49" charset="-122"/>
              </a:rPr>
              <a:t>2.4.2 </a:t>
            </a:r>
            <a:r>
              <a:rPr lang="zh-CN" altLang="en-US" sz="2400" dirty="0">
                <a:latin typeface="黑体" panose="02010609060101010101" pitchFamily="49" charset="-122"/>
                <a:ea typeface="黑体" panose="02010609060101010101" pitchFamily="49" charset="-122"/>
              </a:rPr>
              <a:t>半保留半不连续复制</a:t>
            </a:r>
            <a:r>
              <a:rPr lang="zh-CN" altLang="en-US" sz="2400" dirty="0">
                <a:latin typeface="Arial" panose="020B0604020202020204" pitchFamily="34" charset="0"/>
              </a:rPr>
              <a:t> </a:t>
            </a:r>
            <a:endParaRPr lang="zh-CN" altLang="en-US" sz="2400" dirty="0">
              <a:latin typeface="Arial" panose="020B0604020202020204" pitchFamily="34" charset="0"/>
            </a:endParaRPr>
          </a:p>
        </p:txBody>
      </p:sp>
      <p:sp>
        <p:nvSpPr>
          <p:cNvPr id="38915" name="文本框 1"/>
          <p:cNvSpPr txBox="1"/>
          <p:nvPr/>
        </p:nvSpPr>
        <p:spPr>
          <a:xfrm>
            <a:off x="195263" y="1104900"/>
            <a:ext cx="8753475" cy="1476375"/>
          </a:xfrm>
          <a:prstGeom prst="rect">
            <a:avLst/>
          </a:prstGeom>
          <a:noFill/>
          <a:ln w="9525">
            <a:noFill/>
          </a:ln>
        </p:spPr>
        <p:txBody>
          <a:bodyPr>
            <a:spAutoFit/>
          </a:bodyPr>
          <a:p>
            <a:pPr>
              <a:lnSpc>
                <a:spcPts val="2700"/>
              </a:lnSpc>
            </a:pPr>
            <a:r>
              <a:rPr lang="en-US" altLang="zh-CN" sz="1800" dirty="0">
                <a:solidFill>
                  <a:schemeClr val="tx1"/>
                </a:solidFill>
                <a:latin typeface="Times New Roman" panose="02020603050405020304" pitchFamily="18" charset="0"/>
                <a:ea typeface="黑体" panose="02010609060101010101" pitchFamily="49" charset="-122"/>
              </a:rPr>
              <a:t>        </a:t>
            </a:r>
            <a:r>
              <a:rPr lang="zh-CN" altLang="en-US" sz="1800" dirty="0">
                <a:solidFill>
                  <a:schemeClr val="tx1"/>
                </a:solidFill>
                <a:latin typeface="Times New Roman" panose="02020603050405020304" pitchFamily="18" charset="0"/>
                <a:ea typeface="黑体" panose="02010609060101010101" pitchFamily="49" charset="-122"/>
              </a:rPr>
              <a:t>亲代</a:t>
            </a:r>
            <a:r>
              <a:rPr lang="en-US" altLang="zh-CN" sz="1800" dirty="0">
                <a:solidFill>
                  <a:schemeClr val="tx1"/>
                </a:solidFill>
                <a:latin typeface="Times New Roman" panose="02020603050405020304" pitchFamily="18" charset="0"/>
                <a:ea typeface="黑体" panose="02010609060101010101" pitchFamily="49" charset="-122"/>
              </a:rPr>
              <a:t>DNA</a:t>
            </a:r>
            <a:r>
              <a:rPr lang="zh-CN" altLang="en-US" sz="1800" dirty="0">
                <a:solidFill>
                  <a:schemeClr val="tx1"/>
                </a:solidFill>
                <a:latin typeface="Times New Roman" panose="02020603050405020304" pitchFamily="18" charset="0"/>
                <a:ea typeface="黑体" panose="02010609060101010101" pitchFamily="49" charset="-122"/>
              </a:rPr>
              <a:t>分子的两条链，在半保留复制过程中，一条链按</a:t>
            </a:r>
            <a:r>
              <a:rPr lang="en-US" altLang="zh-CN" sz="1800" dirty="0">
                <a:solidFill>
                  <a:schemeClr val="tx1"/>
                </a:solidFill>
                <a:latin typeface="Times New Roman" panose="02020603050405020304" pitchFamily="18" charset="0"/>
                <a:ea typeface="黑体" panose="02010609060101010101" pitchFamily="49" charset="-122"/>
              </a:rPr>
              <a:t>5′→3′</a:t>
            </a:r>
            <a:r>
              <a:rPr lang="zh-CN" altLang="en-US" sz="1800" dirty="0">
                <a:solidFill>
                  <a:schemeClr val="tx1"/>
                </a:solidFill>
                <a:latin typeface="Times New Roman" panose="02020603050405020304" pitchFamily="18" charset="0"/>
                <a:ea typeface="黑体" panose="02010609060101010101" pitchFamily="49" charset="-122"/>
              </a:rPr>
              <a:t>方向连续合成，另一条链按</a:t>
            </a:r>
            <a:r>
              <a:rPr lang="en-US" altLang="zh-CN" sz="1800" dirty="0">
                <a:solidFill>
                  <a:schemeClr val="tx1"/>
                </a:solidFill>
                <a:latin typeface="Times New Roman" panose="02020603050405020304" pitchFamily="18" charset="0"/>
                <a:ea typeface="黑体" panose="02010609060101010101" pitchFamily="49" charset="-122"/>
              </a:rPr>
              <a:t>5′→3′</a:t>
            </a:r>
            <a:r>
              <a:rPr lang="zh-CN" altLang="en-US" sz="1800" dirty="0">
                <a:solidFill>
                  <a:schemeClr val="tx1"/>
                </a:solidFill>
                <a:latin typeface="Times New Roman" panose="02020603050405020304" pitchFamily="18" charset="0"/>
                <a:ea typeface="黑体" panose="02010609060101010101" pitchFamily="49" charset="-122"/>
              </a:rPr>
              <a:t>方向不连续合成的方式，合成一系列不连续的冈崎片段（</a:t>
            </a:r>
            <a:r>
              <a:rPr lang="en-US" altLang="zh-CN" sz="1800" dirty="0">
                <a:solidFill>
                  <a:schemeClr val="tx1"/>
                </a:solidFill>
                <a:latin typeface="Times New Roman" panose="02020603050405020304" pitchFamily="18" charset="0"/>
                <a:ea typeface="黑体" panose="02010609060101010101" pitchFamily="49" charset="-122"/>
              </a:rPr>
              <a:t>Okazaki fragment</a:t>
            </a:r>
            <a:r>
              <a:rPr lang="zh-CN" altLang="en-US" sz="1800" dirty="0">
                <a:solidFill>
                  <a:schemeClr val="tx1"/>
                </a:solidFill>
                <a:latin typeface="Times New Roman" panose="02020603050405020304" pitchFamily="18" charset="0"/>
                <a:ea typeface="黑体" panose="02010609060101010101" pitchFamily="49" charset="-122"/>
              </a:rPr>
              <a:t>），它是在蛋白质和酶促作用下进行的复杂的生化反应，涉及</a:t>
            </a:r>
            <a:r>
              <a:rPr lang="en-US" altLang="zh-CN" sz="1800" dirty="0">
                <a:solidFill>
                  <a:schemeClr val="tx1"/>
                </a:solidFill>
                <a:latin typeface="Times New Roman" panose="02020603050405020304" pitchFamily="18" charset="0"/>
                <a:ea typeface="黑体" panose="02010609060101010101" pitchFamily="49" charset="-122"/>
              </a:rPr>
              <a:t>30</a:t>
            </a:r>
            <a:r>
              <a:rPr lang="zh-CN" altLang="en-US" sz="1800" dirty="0">
                <a:solidFill>
                  <a:schemeClr val="tx1"/>
                </a:solidFill>
                <a:latin typeface="Times New Roman" panose="02020603050405020304" pitchFamily="18" charset="0"/>
                <a:ea typeface="黑体" panose="02010609060101010101" pitchFamily="49" charset="-122"/>
              </a:rPr>
              <a:t>多种蛋白质的协同作用。</a:t>
            </a:r>
            <a:endParaRPr lang="zh-CN" altLang="en-US" sz="1800" dirty="0">
              <a:solidFill>
                <a:schemeClr val="tx1"/>
              </a:solidFill>
              <a:latin typeface="Times New Roman" panose="02020603050405020304" pitchFamily="18" charset="0"/>
              <a:ea typeface="黑体" panose="02010609060101010101" pitchFamily="49" charset="-122"/>
            </a:endParaRPr>
          </a:p>
        </p:txBody>
      </p:sp>
      <p:pic>
        <p:nvPicPr>
          <p:cNvPr id="38916" name="Picture 5"/>
          <p:cNvPicPr>
            <a:picLocks noChangeAspect="1"/>
          </p:cNvPicPr>
          <p:nvPr/>
        </p:nvPicPr>
        <p:blipFill>
          <a:blip r:embed="rId1"/>
          <a:stretch>
            <a:fillRect/>
          </a:stretch>
        </p:blipFill>
        <p:spPr>
          <a:xfrm>
            <a:off x="685800" y="2743200"/>
            <a:ext cx="7918450" cy="3657600"/>
          </a:xfrm>
          <a:prstGeom prst="rect">
            <a:avLst/>
          </a:prstGeom>
          <a:noFill/>
          <a:ln w="9525">
            <a:noFill/>
          </a:ln>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2"/>
          <p:cNvSpPr>
            <a:spLocks noGrp="1"/>
          </p:cNvSpPr>
          <p:nvPr>
            <p:ph type="title"/>
          </p:nvPr>
        </p:nvSpPr>
        <p:spPr>
          <a:xfrm>
            <a:off x="457200" y="228600"/>
            <a:ext cx="8229600" cy="1000125"/>
          </a:xfrm>
          <a:ln/>
        </p:spPr>
        <p:txBody>
          <a:bodyPr vert="horz" wrap="square" lIns="91440" tIns="45720" rIns="91440" bIns="45720" anchor="ctr" anchorCtr="0"/>
          <a:p>
            <a:r>
              <a:rPr lang="en-US" altLang="zh-CN" sz="3200" dirty="0">
                <a:solidFill>
                  <a:srgbClr val="FFFF00"/>
                </a:solidFill>
                <a:latin typeface="黑体" panose="02010609060101010101" pitchFamily="49" charset="-122"/>
                <a:ea typeface="黑体" panose="02010609060101010101" pitchFamily="49" charset="-122"/>
              </a:rPr>
              <a:t>2.5</a:t>
            </a:r>
            <a:r>
              <a:rPr lang="zh-CN" altLang="en-US" sz="3200" dirty="0">
                <a:solidFill>
                  <a:srgbClr val="FFFF00"/>
                </a:solidFill>
                <a:latin typeface="黑体" panose="02010609060101010101" pitchFamily="49" charset="-122"/>
                <a:ea typeface="黑体" panose="02010609060101010101" pitchFamily="49" charset="-122"/>
              </a:rPr>
              <a:t>　转录与翻译</a:t>
            </a:r>
            <a:endParaRPr lang="zh-CN" altLang="en-US" sz="3200" dirty="0">
              <a:solidFill>
                <a:srgbClr val="FFFF00"/>
              </a:solidFill>
              <a:latin typeface="黑体" panose="02010609060101010101" pitchFamily="49" charset="-122"/>
              <a:ea typeface="黑体" panose="02010609060101010101" pitchFamily="49" charset="-122"/>
            </a:endParaRPr>
          </a:p>
        </p:txBody>
      </p:sp>
      <p:sp>
        <p:nvSpPr>
          <p:cNvPr id="84995" name="Rectangle 4"/>
          <p:cNvSpPr>
            <a:spLocks noGrp="1"/>
          </p:cNvSpPr>
          <p:nvPr>
            <p:ph type="body"/>
          </p:nvPr>
        </p:nvSpPr>
        <p:spPr>
          <a:xfrm>
            <a:off x="304800" y="1143000"/>
            <a:ext cx="8507413" cy="5589588"/>
          </a:xfrm>
          <a:ln/>
        </p:spPr>
        <p:txBody>
          <a:bodyPr vert="horz" wrap="square" lIns="91440" tIns="45720" rIns="91440" bIns="45720" anchor="t" anchorCtr="0"/>
          <a:p>
            <a:pPr marL="0" indent="0">
              <a:lnSpc>
                <a:spcPct val="120000"/>
              </a:lnSpc>
              <a:buNone/>
            </a:pPr>
            <a:r>
              <a:rPr lang="en-US" altLang="zh-CN" sz="2000" dirty="0">
                <a:latin typeface="Times New Roman" panose="02020603050405020304" pitchFamily="18" charset="0"/>
                <a:ea typeface="黑体" panose="02010609060101010101" pitchFamily="49" charset="-122"/>
              </a:rPr>
              <a:t>       </a:t>
            </a:r>
            <a:r>
              <a:rPr lang="zh-CN" altLang="en-US" sz="2000" dirty="0">
                <a:solidFill>
                  <a:srgbClr val="FFFF00"/>
                </a:solidFill>
                <a:latin typeface="Times New Roman" panose="02020603050405020304" pitchFamily="18" charset="0"/>
                <a:ea typeface="黑体" panose="02010609060101010101" pitchFamily="49" charset="-122"/>
              </a:rPr>
              <a:t>转录</a:t>
            </a:r>
            <a:r>
              <a:rPr lang="zh-CN" altLang="en-US" sz="2000" dirty="0">
                <a:latin typeface="Times New Roman" panose="02020603050405020304" pitchFamily="18" charset="0"/>
                <a:ea typeface="黑体" panose="02010609060101010101" pitchFamily="49" charset="-122"/>
              </a:rPr>
              <a:t>是</a:t>
            </a:r>
            <a:r>
              <a:rPr lang="en-US" altLang="zh-CN" sz="2000" dirty="0">
                <a:latin typeface="Times New Roman" panose="02020603050405020304" pitchFamily="18" charset="0"/>
                <a:ea typeface="黑体" panose="02010609060101010101" pitchFamily="49" charset="-122"/>
              </a:rPr>
              <a:t>DNA</a:t>
            </a:r>
            <a:r>
              <a:rPr lang="zh-CN" altLang="en-US" sz="2000" dirty="0">
                <a:latin typeface="Times New Roman" panose="02020603050405020304" pitchFamily="18" charset="0"/>
                <a:ea typeface="黑体" panose="02010609060101010101" pitchFamily="49" charset="-122"/>
              </a:rPr>
              <a:t>的遗传信息被拷贝成</a:t>
            </a:r>
            <a:r>
              <a:rPr lang="en-US" altLang="zh-CN" sz="2000" dirty="0">
                <a:latin typeface="Times New Roman" panose="02020603050405020304" pitchFamily="18" charset="0"/>
                <a:ea typeface="黑体" panose="02010609060101010101" pitchFamily="49" charset="-122"/>
              </a:rPr>
              <a:t>RNA</a:t>
            </a:r>
            <a:r>
              <a:rPr lang="zh-CN" altLang="en-US" sz="2000" dirty="0">
                <a:latin typeface="Times New Roman" panose="02020603050405020304" pitchFamily="18" charset="0"/>
                <a:ea typeface="黑体" panose="02010609060101010101" pitchFamily="49" charset="-122"/>
              </a:rPr>
              <a:t>的遗传信息的过程</a:t>
            </a:r>
            <a:endParaRPr lang="zh-CN" altLang="en-US" sz="2000" dirty="0">
              <a:latin typeface="Times New Roman" panose="02020603050405020304" pitchFamily="18" charset="0"/>
              <a:ea typeface="黑体" panose="02010609060101010101" pitchFamily="49" charset="-122"/>
            </a:endParaRPr>
          </a:p>
          <a:p>
            <a:pPr marL="0" indent="0">
              <a:lnSpc>
                <a:spcPct val="120000"/>
              </a:lnSpc>
              <a:buNone/>
            </a:pPr>
            <a:r>
              <a:rPr lang="zh-CN" altLang="en-US" sz="2000" dirty="0">
                <a:latin typeface="Times New Roman" panose="02020603050405020304" pitchFamily="18" charset="0"/>
                <a:ea typeface="黑体" panose="02010609060101010101" pitchFamily="49" charset="-122"/>
              </a:rPr>
              <a:t>       </a:t>
            </a:r>
            <a:r>
              <a:rPr lang="zh-CN" altLang="en-US" sz="2000" dirty="0">
                <a:solidFill>
                  <a:srgbClr val="FFFF00"/>
                </a:solidFill>
                <a:latin typeface="Times New Roman" panose="02020603050405020304" pitchFamily="18" charset="0"/>
                <a:ea typeface="黑体" panose="02010609060101010101" pitchFamily="49" charset="-122"/>
              </a:rPr>
              <a:t>一般将</a:t>
            </a:r>
            <a:r>
              <a:rPr lang="en-US" altLang="zh-CN" sz="2000" dirty="0">
                <a:solidFill>
                  <a:srgbClr val="FFFF00"/>
                </a:solidFill>
                <a:latin typeface="Times New Roman" panose="02020603050405020304" pitchFamily="18" charset="0"/>
                <a:ea typeface="黑体" panose="02010609060101010101" pitchFamily="49" charset="-122"/>
              </a:rPr>
              <a:t>DNA</a:t>
            </a:r>
            <a:r>
              <a:rPr lang="zh-CN" altLang="en-US" sz="2000" dirty="0">
                <a:solidFill>
                  <a:srgbClr val="FFFF00"/>
                </a:solidFill>
                <a:latin typeface="Times New Roman" panose="02020603050405020304" pitchFamily="18" charset="0"/>
                <a:ea typeface="黑体" panose="02010609060101010101" pitchFamily="49" charset="-122"/>
              </a:rPr>
              <a:t>双链分子上带有遗传信息的链称为</a:t>
            </a:r>
            <a:endParaRPr lang="zh-CN" altLang="en-US" sz="2000" dirty="0">
              <a:solidFill>
                <a:srgbClr val="FFFF00"/>
              </a:solidFill>
              <a:latin typeface="Times New Roman" panose="02020603050405020304" pitchFamily="18" charset="0"/>
              <a:ea typeface="黑体" panose="02010609060101010101" pitchFamily="49" charset="-122"/>
            </a:endParaRPr>
          </a:p>
          <a:p>
            <a:pPr marL="0" indent="0">
              <a:lnSpc>
                <a:spcPct val="120000"/>
              </a:lnSpc>
              <a:buNone/>
            </a:pPr>
            <a:r>
              <a:rPr lang="zh-CN" altLang="en-US" sz="2000" dirty="0">
                <a:solidFill>
                  <a:srgbClr val="FFFF00"/>
                </a:solidFill>
                <a:latin typeface="Times New Roman" panose="02020603050405020304" pitchFamily="18" charset="0"/>
                <a:ea typeface="黑体" panose="02010609060101010101" pitchFamily="49" charset="-122"/>
              </a:rPr>
              <a:t>      非模板链</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nontemplate strand</a:t>
            </a:r>
            <a:r>
              <a:rPr lang="zh-CN" altLang="en-US" sz="2000" dirty="0">
                <a:latin typeface="Times New Roman" panose="02020603050405020304" pitchFamily="18" charset="0"/>
                <a:ea typeface="黑体" panose="02010609060101010101" pitchFamily="49" charset="-122"/>
              </a:rPr>
              <a:t>）   或</a:t>
            </a:r>
            <a:r>
              <a:rPr lang="zh-CN" altLang="en-US" sz="2000" dirty="0">
                <a:solidFill>
                  <a:srgbClr val="FFFF00"/>
                </a:solidFill>
                <a:latin typeface="Times New Roman" panose="02020603050405020304" pitchFamily="18" charset="0"/>
                <a:ea typeface="黑体" panose="02010609060101010101" pitchFamily="49" charset="-122"/>
              </a:rPr>
              <a:t>基因链</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gene strand</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0" indent="0">
              <a:lnSpc>
                <a:spcPct val="120000"/>
              </a:lnSpc>
              <a:buNone/>
            </a:pPr>
            <a:r>
              <a:rPr lang="zh-CN" altLang="en-US" sz="2000" dirty="0">
                <a:latin typeface="Times New Roman" panose="02020603050405020304" pitchFamily="18" charset="0"/>
                <a:ea typeface="黑体" panose="02010609060101010101" pitchFamily="49" charset="-122"/>
              </a:rPr>
              <a:t>       或</a:t>
            </a:r>
            <a:r>
              <a:rPr lang="zh-CN" altLang="en-US" sz="2000" dirty="0">
                <a:solidFill>
                  <a:srgbClr val="FFFF00"/>
                </a:solidFill>
                <a:latin typeface="Times New Roman" panose="02020603050405020304" pitchFamily="18" charset="0"/>
                <a:ea typeface="黑体" panose="02010609060101010101" pitchFamily="49" charset="-122"/>
              </a:rPr>
              <a:t>有义链</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sence strand</a:t>
            </a:r>
            <a:r>
              <a:rPr lang="zh-CN" altLang="en-US" sz="2000" dirty="0">
                <a:latin typeface="Times New Roman" panose="02020603050405020304" pitchFamily="18" charset="0"/>
                <a:ea typeface="黑体" panose="02010609060101010101" pitchFamily="49" charset="-122"/>
              </a:rPr>
              <a:t>）             或</a:t>
            </a:r>
            <a:r>
              <a:rPr lang="zh-CN" altLang="en-US" sz="2000" dirty="0">
                <a:solidFill>
                  <a:srgbClr val="FFFF00"/>
                </a:solidFill>
                <a:latin typeface="Times New Roman" panose="02020603050405020304" pitchFamily="18" charset="0"/>
                <a:ea typeface="黑体" panose="02010609060101010101" pitchFamily="49" charset="-122"/>
              </a:rPr>
              <a:t>编码链</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coding strand</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0" indent="0">
              <a:lnSpc>
                <a:spcPct val="120000"/>
              </a:lnSpc>
              <a:buNone/>
            </a:pPr>
            <a:r>
              <a:rPr lang="zh-CN" altLang="en-US" sz="2000" dirty="0">
                <a:latin typeface="Times New Roman" panose="02020603050405020304" pitchFamily="18" charset="0"/>
                <a:ea typeface="黑体" panose="02010609060101010101" pitchFamily="49" charset="-122"/>
              </a:rPr>
              <a:t>      它与</a:t>
            </a:r>
            <a:r>
              <a:rPr lang="en-US" altLang="zh-CN" sz="2000" dirty="0">
                <a:latin typeface="Times New Roman" panose="02020603050405020304" pitchFamily="18" charset="0"/>
                <a:ea typeface="黑体" panose="02010609060101010101" pitchFamily="49" charset="-122"/>
              </a:rPr>
              <a:t>mRNA</a:t>
            </a:r>
            <a:r>
              <a:rPr lang="zh-CN" altLang="en-US" sz="2000" dirty="0">
                <a:latin typeface="Times New Roman" panose="02020603050405020304" pitchFamily="18" charset="0"/>
                <a:ea typeface="黑体" panose="02010609060101010101" pitchFamily="49" charset="-122"/>
              </a:rPr>
              <a:t>序列一致，代表从遗传密码到蛋白质序列相联系的</a:t>
            </a:r>
            <a:r>
              <a:rPr lang="en-US" altLang="zh-CN" sz="2000" dirty="0">
                <a:latin typeface="Times New Roman" panose="02020603050405020304" pitchFamily="18" charset="0"/>
                <a:ea typeface="黑体" panose="02010609060101010101" pitchFamily="49" charset="-122"/>
              </a:rPr>
              <a:t>DNA</a:t>
            </a:r>
            <a:r>
              <a:rPr lang="zh-CN" altLang="en-US" sz="2000" dirty="0">
                <a:latin typeface="Times New Roman" panose="02020603050405020304" pitchFamily="18" charset="0"/>
                <a:ea typeface="黑体" panose="02010609060101010101" pitchFamily="49" charset="-122"/>
              </a:rPr>
              <a:t>序列</a:t>
            </a:r>
            <a:endParaRPr lang="zh-CN" altLang="en-US" sz="2000" dirty="0">
              <a:latin typeface="Times New Roman" panose="02020603050405020304" pitchFamily="18" charset="0"/>
              <a:ea typeface="黑体" panose="02010609060101010101" pitchFamily="49" charset="-122"/>
            </a:endParaRPr>
          </a:p>
          <a:p>
            <a:pPr marL="0" indent="0">
              <a:lnSpc>
                <a:spcPct val="120000"/>
              </a:lnSpc>
              <a:buNone/>
            </a:pPr>
            <a:endParaRPr lang="zh-CN" altLang="en-US" sz="2000" dirty="0">
              <a:latin typeface="Times New Roman" panose="02020603050405020304" pitchFamily="18" charset="0"/>
              <a:ea typeface="黑体" panose="02010609060101010101" pitchFamily="49" charset="-122"/>
            </a:endParaRPr>
          </a:p>
          <a:p>
            <a:pPr marL="0" indent="0">
              <a:lnSpc>
                <a:spcPct val="120000"/>
              </a:lnSpc>
              <a:buNone/>
            </a:pPr>
            <a:r>
              <a:rPr lang="zh-CN" altLang="en-US" sz="2000" dirty="0">
                <a:latin typeface="Times New Roman" panose="02020603050405020304" pitchFamily="18" charset="0"/>
                <a:ea typeface="黑体" panose="02010609060101010101" pitchFamily="49" charset="-122"/>
              </a:rPr>
              <a:t>       另一条与其互补的链称为</a:t>
            </a:r>
            <a:endParaRPr lang="zh-CN" altLang="en-US" sz="2000" dirty="0">
              <a:latin typeface="Times New Roman" panose="02020603050405020304" pitchFamily="18" charset="0"/>
              <a:ea typeface="黑体" panose="02010609060101010101" pitchFamily="49" charset="-122"/>
            </a:endParaRPr>
          </a:p>
          <a:p>
            <a:pPr marL="0" indent="0">
              <a:lnSpc>
                <a:spcPct val="120000"/>
              </a:lnSpc>
              <a:buNone/>
            </a:pPr>
            <a:r>
              <a:rPr lang="zh-CN" altLang="en-US" sz="2000" dirty="0">
                <a:latin typeface="Times New Roman" panose="02020603050405020304" pitchFamily="18" charset="0"/>
                <a:ea typeface="黑体" panose="02010609060101010101" pitchFamily="49" charset="-122"/>
              </a:rPr>
              <a:t>      </a:t>
            </a:r>
            <a:r>
              <a:rPr lang="zh-CN" altLang="en-US" sz="2000" dirty="0">
                <a:solidFill>
                  <a:srgbClr val="FFFF00"/>
                </a:solidFill>
                <a:latin typeface="Times New Roman" panose="02020603050405020304" pitchFamily="18" charset="0"/>
                <a:ea typeface="黑体" panose="02010609060101010101" pitchFamily="49" charset="-122"/>
              </a:rPr>
              <a:t>模板链</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template strand</a:t>
            </a:r>
            <a:r>
              <a:rPr lang="zh-CN" altLang="en-US" sz="2000" dirty="0">
                <a:latin typeface="Times New Roman" panose="02020603050405020304" pitchFamily="18" charset="0"/>
                <a:ea typeface="黑体" panose="02010609060101010101" pitchFamily="49" charset="-122"/>
              </a:rPr>
              <a:t>）  或</a:t>
            </a:r>
            <a:r>
              <a:rPr lang="zh-CN" altLang="en-US" sz="2000" dirty="0">
                <a:solidFill>
                  <a:srgbClr val="FFFF00"/>
                </a:solidFill>
                <a:latin typeface="Times New Roman" panose="02020603050405020304" pitchFamily="18" charset="0"/>
                <a:ea typeface="黑体" panose="02010609060101010101" pitchFamily="49" charset="-122"/>
              </a:rPr>
              <a:t>反基因链</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antigene strand</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0" indent="0">
              <a:lnSpc>
                <a:spcPct val="120000"/>
              </a:lnSpc>
              <a:buNone/>
            </a:pPr>
            <a:r>
              <a:rPr lang="zh-CN" altLang="en-US" sz="2000" dirty="0">
                <a:latin typeface="Times New Roman" panose="02020603050405020304" pitchFamily="18" charset="0"/>
                <a:ea typeface="黑体" panose="02010609060101010101" pitchFamily="49" charset="-122"/>
              </a:rPr>
              <a:t>                                                    或</a:t>
            </a:r>
            <a:r>
              <a:rPr lang="zh-CN" altLang="en-US" sz="2000" dirty="0">
                <a:solidFill>
                  <a:srgbClr val="FFFF00"/>
                </a:solidFill>
                <a:latin typeface="Times New Roman" panose="02020603050405020304" pitchFamily="18" charset="0"/>
                <a:ea typeface="黑体" panose="02010609060101010101" pitchFamily="49" charset="-122"/>
              </a:rPr>
              <a:t>反义链</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antisense strand</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0" indent="0">
              <a:lnSpc>
                <a:spcPct val="120000"/>
              </a:lnSpc>
              <a:buNone/>
            </a:pPr>
            <a:r>
              <a:rPr lang="zh-CN" altLang="en-US" sz="2000" dirty="0">
                <a:latin typeface="Times New Roman" panose="02020603050405020304" pitchFamily="18" charset="0"/>
                <a:ea typeface="黑体" panose="02010609060101010101" pitchFamily="49" charset="-122"/>
              </a:rPr>
              <a:t>       它是作为模板合成</a:t>
            </a:r>
            <a:r>
              <a:rPr lang="en-US" altLang="zh-CN" sz="2000" dirty="0">
                <a:latin typeface="Times New Roman" panose="02020603050405020304" pitchFamily="18" charset="0"/>
                <a:ea typeface="黑体" panose="02010609060101010101" pitchFamily="49" charset="-122"/>
              </a:rPr>
              <a:t>mRNA</a:t>
            </a:r>
            <a:r>
              <a:rPr lang="zh-CN" altLang="en-US" sz="2000" dirty="0">
                <a:latin typeface="Times New Roman" panose="02020603050405020304" pitchFamily="18" charset="0"/>
                <a:ea typeface="黑体" panose="02010609060101010101" pitchFamily="49" charset="-122"/>
              </a:rPr>
              <a:t>的</a:t>
            </a:r>
            <a:r>
              <a:rPr lang="en-US" altLang="zh-CN" sz="2000" dirty="0">
                <a:latin typeface="Times New Roman" panose="02020603050405020304" pitchFamily="18" charset="0"/>
                <a:ea typeface="黑体" panose="02010609060101010101" pitchFamily="49" charset="-122"/>
              </a:rPr>
              <a:t>DNA</a:t>
            </a:r>
            <a:r>
              <a:rPr lang="zh-CN" altLang="en-US" sz="2000" dirty="0">
                <a:latin typeface="Times New Roman" panose="02020603050405020304" pitchFamily="18" charset="0"/>
                <a:ea typeface="黑体" panose="02010609060101010101" pitchFamily="49" charset="-122"/>
              </a:rPr>
              <a:t>链。所有基因均以模板链为模板进行转录，因而转录产物的碱基顺序必定与基因链的遗传信息一致。</a:t>
            </a:r>
            <a:endParaRPr lang="zh-CN" altLang="en-US" sz="2000" dirty="0">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文本框 1"/>
          <p:cNvSpPr txBox="1"/>
          <p:nvPr/>
        </p:nvSpPr>
        <p:spPr>
          <a:xfrm>
            <a:off x="990600" y="5334000"/>
            <a:ext cx="7696200" cy="400050"/>
          </a:xfrm>
          <a:prstGeom prst="rect">
            <a:avLst/>
          </a:prstGeom>
          <a:noFill/>
          <a:ln w="9525">
            <a:noFill/>
          </a:ln>
        </p:spPr>
        <p:txBody>
          <a:bodyPr>
            <a:spAutoFit/>
          </a:bodyPr>
          <a:p>
            <a:pPr algn="ctr"/>
            <a:r>
              <a:rPr lang="zh-CN" altLang="en-US" dirty="0">
                <a:latin typeface="Times New Roman" panose="02020603050405020304" pitchFamily="18" charset="0"/>
                <a:ea typeface="黑体" panose="02010609060101010101" pitchFamily="49" charset="-122"/>
              </a:rPr>
              <a:t>图</a:t>
            </a:r>
            <a:r>
              <a:rPr lang="en-US" altLang="zh-CN" dirty="0">
                <a:latin typeface="Times New Roman" panose="02020603050405020304" pitchFamily="18" charset="0"/>
                <a:ea typeface="黑体" panose="02010609060101010101" pitchFamily="49" charset="-122"/>
              </a:rPr>
              <a:t>2-12      RNA</a:t>
            </a:r>
            <a:r>
              <a:rPr lang="zh-CN" altLang="en-US" dirty="0">
                <a:latin typeface="Times New Roman" panose="02020603050405020304" pitchFamily="18" charset="0"/>
                <a:ea typeface="黑体" panose="02010609060101010101" pitchFamily="49" charset="-122"/>
              </a:rPr>
              <a:t>的转录过程（引自</a:t>
            </a:r>
            <a:r>
              <a:rPr lang="en-US" altLang="zh-CN" dirty="0">
                <a:latin typeface="Times New Roman" panose="02020603050405020304" pitchFamily="18" charset="0"/>
                <a:ea typeface="黑体" panose="02010609060101010101" pitchFamily="49" charset="-122"/>
              </a:rPr>
              <a:t>Russell</a:t>
            </a:r>
            <a:r>
              <a:rPr lang="zh-CN" altLang="en-US" dirty="0">
                <a:latin typeface="Times New Roman" panose="02020603050405020304" pitchFamily="18" charset="0"/>
                <a:ea typeface="黑体" panose="02010609060101010101" pitchFamily="49" charset="-122"/>
              </a:rPr>
              <a:t>，</a:t>
            </a:r>
            <a:r>
              <a:rPr lang="en-US" altLang="zh-CN" dirty="0">
                <a:latin typeface="Times New Roman" panose="02020603050405020304" pitchFamily="18" charset="0"/>
                <a:ea typeface="黑体" panose="02010609060101010101" pitchFamily="49" charset="-122"/>
              </a:rPr>
              <a:t>2010</a:t>
            </a:r>
            <a:r>
              <a:rPr lang="zh-CN" altLang="en-US" dirty="0">
                <a:latin typeface="Times New Roman" panose="02020603050405020304" pitchFamily="18" charset="0"/>
                <a:ea typeface="黑体" panose="02010609060101010101" pitchFamily="49" charset="-122"/>
              </a:rPr>
              <a:t>）</a:t>
            </a:r>
            <a:endParaRPr lang="zh-CN" altLang="en-US" dirty="0">
              <a:latin typeface="Times New Roman" panose="02020603050405020304" pitchFamily="18" charset="0"/>
              <a:ea typeface="黑体" panose="02010609060101010101" pitchFamily="49" charset="-122"/>
            </a:endParaRPr>
          </a:p>
        </p:txBody>
      </p:sp>
      <p:pic>
        <p:nvPicPr>
          <p:cNvPr id="40963" name="Picture 4"/>
          <p:cNvPicPr>
            <a:picLocks noChangeAspect="1"/>
          </p:cNvPicPr>
          <p:nvPr/>
        </p:nvPicPr>
        <p:blipFill>
          <a:blip r:embed="rId1"/>
          <a:stretch>
            <a:fillRect/>
          </a:stretch>
        </p:blipFill>
        <p:spPr>
          <a:xfrm>
            <a:off x="136525" y="1219200"/>
            <a:ext cx="8931275" cy="3810000"/>
          </a:xfrm>
          <a:prstGeom prst="rect">
            <a:avLst/>
          </a:prstGeom>
          <a:noFill/>
          <a:ln w="9525">
            <a:noFill/>
          </a:ln>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2"/>
          <p:cNvSpPr>
            <a:spLocks noGrp="1"/>
          </p:cNvSpPr>
          <p:nvPr>
            <p:ph type="title"/>
          </p:nvPr>
        </p:nvSpPr>
        <p:spPr>
          <a:xfrm>
            <a:off x="457200" y="381000"/>
            <a:ext cx="8229600" cy="1143000"/>
          </a:xfrm>
          <a:ln/>
        </p:spPr>
        <p:txBody>
          <a:bodyPr vert="horz" wrap="square" lIns="91440" tIns="45720" rIns="91440" bIns="45720" anchor="ctr" anchorCtr="0"/>
          <a:p>
            <a:pPr algn="l"/>
            <a:r>
              <a:rPr lang="en-US" altLang="zh-CN" sz="3200" dirty="0">
                <a:solidFill>
                  <a:srgbClr val="FFFF00"/>
                </a:solidFill>
                <a:latin typeface="黑体" panose="02010609060101010101" pitchFamily="49" charset="-122"/>
                <a:ea typeface="黑体" panose="02010609060101010101" pitchFamily="49" charset="-122"/>
              </a:rPr>
              <a:t>  2.5.1 RNA</a:t>
            </a:r>
            <a:r>
              <a:rPr lang="zh-CN" altLang="en-US" sz="3200" dirty="0">
                <a:solidFill>
                  <a:srgbClr val="FFFF00"/>
                </a:solidFill>
                <a:latin typeface="黑体" panose="02010609060101010101" pitchFamily="49" charset="-122"/>
                <a:ea typeface="黑体" panose="02010609060101010101" pitchFamily="49" charset="-122"/>
              </a:rPr>
              <a:t>聚合酶与启动子及增强子</a:t>
            </a:r>
            <a:r>
              <a:rPr lang="zh-CN" altLang="en-US" dirty="0"/>
              <a:t>  </a:t>
            </a:r>
            <a:endParaRPr lang="zh-CN" altLang="en-US" dirty="0"/>
          </a:p>
        </p:txBody>
      </p:sp>
      <p:sp>
        <p:nvSpPr>
          <p:cNvPr id="41987" name="Rectangle 3"/>
          <p:cNvSpPr>
            <a:spLocks noGrp="1"/>
          </p:cNvSpPr>
          <p:nvPr>
            <p:ph type="body"/>
          </p:nvPr>
        </p:nvSpPr>
        <p:spPr>
          <a:xfrm>
            <a:off x="468313" y="1484313"/>
            <a:ext cx="8229600" cy="4495800"/>
          </a:xfrm>
          <a:ln/>
        </p:spPr>
        <p:txBody>
          <a:bodyPr vert="horz" wrap="square" lIns="91440" tIns="45720" rIns="91440" bIns="45720" anchor="t" anchorCtr="0"/>
          <a:p>
            <a:pPr>
              <a:lnSpc>
                <a:spcPct val="120000"/>
              </a:lnSpc>
              <a:buNone/>
            </a:pPr>
            <a:r>
              <a:rPr lang="zh-CN" altLang="en-US" sz="2800" dirty="0">
                <a:latin typeface="Times New Roman" panose="02020603050405020304" pitchFamily="18" charset="0"/>
                <a:ea typeface="黑体" panose="02010609060101010101" pitchFamily="49" charset="-122"/>
              </a:rPr>
              <a:t>（</a:t>
            </a:r>
            <a:r>
              <a:rPr lang="en-US" altLang="zh-CN" sz="2800" dirty="0">
                <a:latin typeface="Times New Roman" panose="02020603050405020304" pitchFamily="18" charset="0"/>
                <a:ea typeface="黑体" panose="02010609060101010101" pitchFamily="49" charset="-122"/>
              </a:rPr>
              <a:t>1</a:t>
            </a:r>
            <a:r>
              <a:rPr lang="zh-CN" altLang="en-US" sz="2800" dirty="0">
                <a:latin typeface="Times New Roman" panose="02020603050405020304" pitchFamily="18" charset="0"/>
                <a:ea typeface="黑体" panose="02010609060101010101" pitchFamily="49" charset="-122"/>
              </a:rPr>
              <a:t>）大肠杆菌</a:t>
            </a:r>
            <a:r>
              <a:rPr lang="en-US" altLang="zh-CN" sz="2800" dirty="0">
                <a:latin typeface="Times New Roman" panose="02020603050405020304" pitchFamily="18" charset="0"/>
                <a:ea typeface="黑体" panose="02010609060101010101" pitchFamily="49" charset="-122"/>
              </a:rPr>
              <a:t>RNA</a:t>
            </a:r>
            <a:r>
              <a:rPr lang="zh-CN" altLang="en-US" sz="2800" dirty="0">
                <a:latin typeface="Times New Roman" panose="02020603050405020304" pitchFamily="18" charset="0"/>
                <a:ea typeface="黑体" panose="02010609060101010101" pitchFamily="49" charset="-122"/>
              </a:rPr>
              <a:t>聚合酶</a:t>
            </a:r>
            <a:endParaRPr lang="zh-CN" altLang="en-US" sz="2800" dirty="0">
              <a:latin typeface="Times New Roman" panose="02020603050405020304" pitchFamily="18" charset="0"/>
              <a:ea typeface="黑体" panose="02010609060101010101" pitchFamily="49" charset="-122"/>
            </a:endParaRPr>
          </a:p>
          <a:p>
            <a:pPr>
              <a:lnSpc>
                <a:spcPct val="120000"/>
              </a:lnSpc>
              <a:buNone/>
            </a:pPr>
            <a:r>
              <a:rPr lang="zh-CN" altLang="en-US" sz="28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大多数原核生物</a:t>
            </a:r>
            <a:r>
              <a:rPr lang="en-US" altLang="zh-CN" sz="2400" dirty="0">
                <a:latin typeface="Times New Roman" panose="02020603050405020304" pitchFamily="18" charset="0"/>
                <a:ea typeface="黑体" panose="02010609060101010101" pitchFamily="49" charset="-122"/>
              </a:rPr>
              <a:t>RNA</a:t>
            </a:r>
            <a:r>
              <a:rPr lang="zh-CN" altLang="en-US" sz="2400" dirty="0">
                <a:latin typeface="Times New Roman" panose="02020603050405020304" pitchFamily="18" charset="0"/>
                <a:ea typeface="黑体" panose="02010609060101010101" pitchFamily="49" charset="-122"/>
              </a:rPr>
              <a:t>聚合酶的组成是相同的，而且只有</a:t>
            </a:r>
            <a:endParaRPr lang="zh-CN" altLang="en-US" sz="2400" dirty="0">
              <a:latin typeface="Times New Roman" panose="02020603050405020304" pitchFamily="18" charset="0"/>
              <a:ea typeface="黑体" panose="02010609060101010101" pitchFamily="49" charset="-122"/>
            </a:endParaRPr>
          </a:p>
          <a:p>
            <a:pPr>
              <a:lnSpc>
                <a:spcPct val="120000"/>
              </a:lnSpc>
              <a:buNone/>
            </a:pPr>
            <a:r>
              <a:rPr lang="zh-CN" altLang="en-US" sz="2400" dirty="0">
                <a:latin typeface="Times New Roman" panose="02020603050405020304" pitchFamily="18" charset="0"/>
                <a:ea typeface="黑体" panose="02010609060101010101" pitchFamily="49" charset="-122"/>
              </a:rPr>
              <a:t>一种</a:t>
            </a:r>
            <a:r>
              <a:rPr lang="en-US" altLang="zh-CN" sz="2400" dirty="0">
                <a:latin typeface="Times New Roman" panose="02020603050405020304" pitchFamily="18" charset="0"/>
                <a:ea typeface="黑体" panose="02010609060101010101" pitchFamily="49" charset="-122"/>
              </a:rPr>
              <a:t>RNA</a:t>
            </a:r>
            <a:r>
              <a:rPr lang="zh-CN" altLang="en-US" sz="2400" dirty="0">
                <a:latin typeface="Times New Roman" panose="02020603050405020304" pitchFamily="18" charset="0"/>
                <a:ea typeface="黑体" panose="02010609060101010101" pitchFamily="49" charset="-122"/>
              </a:rPr>
              <a:t>聚合酶转录所有的基因。</a:t>
            </a:r>
            <a:endParaRPr lang="zh-CN" altLang="en-US" sz="2400" dirty="0">
              <a:latin typeface="Times New Roman" panose="02020603050405020304" pitchFamily="18" charset="0"/>
              <a:ea typeface="黑体" panose="02010609060101010101" pitchFamily="49" charset="-122"/>
            </a:endParaRPr>
          </a:p>
          <a:p>
            <a:pPr>
              <a:lnSpc>
                <a:spcPct val="120000"/>
              </a:lnSpc>
              <a:buNone/>
            </a:pP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α</a:t>
            </a:r>
            <a:r>
              <a:rPr lang="en-US" altLang="zh-CN" sz="2400" baseline="-30000" dirty="0">
                <a:latin typeface="Times New Roman" panose="02020603050405020304" pitchFamily="18" charset="0"/>
                <a:ea typeface="黑体" panose="02010609060101010101" pitchFamily="49" charset="-122"/>
              </a:rPr>
              <a:t>2</a:t>
            </a:r>
            <a:r>
              <a:rPr lang="en-US" altLang="zh-CN" sz="2400" dirty="0">
                <a:latin typeface="Times New Roman" panose="02020603050405020304" pitchFamily="18" charset="0"/>
                <a:ea typeface="黑体" panose="02010609060101010101" pitchFamily="49" charset="-122"/>
              </a:rPr>
              <a:t>ββ’</a:t>
            </a:r>
            <a:r>
              <a:rPr lang="zh-CN" altLang="en-US" sz="2400" dirty="0">
                <a:latin typeface="Times New Roman" panose="02020603050405020304" pitchFamily="18" charset="0"/>
                <a:ea typeface="黑体" panose="02010609060101010101" pitchFamily="49" charset="-122"/>
              </a:rPr>
              <a:t>组成大肠杆菌核心酶（</a:t>
            </a:r>
            <a:r>
              <a:rPr lang="en-US" altLang="zh-CN" sz="2400" dirty="0">
                <a:latin typeface="Times New Roman" panose="02020603050405020304" pitchFamily="18" charset="0"/>
                <a:ea typeface="黑体" panose="02010609060101010101" pitchFamily="49" charset="-122"/>
              </a:rPr>
              <a:t>core enzyme</a:t>
            </a: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σ</a:t>
            </a:r>
            <a:r>
              <a:rPr lang="zh-CN" altLang="en-US" sz="2400" dirty="0">
                <a:latin typeface="Times New Roman" panose="02020603050405020304" pitchFamily="18" charset="0"/>
                <a:ea typeface="黑体" panose="02010609060101010101" pitchFamily="49" charset="-122"/>
              </a:rPr>
              <a:t>因</a:t>
            </a:r>
            <a:endParaRPr lang="zh-CN" altLang="en-US" sz="2400" dirty="0">
              <a:latin typeface="Times New Roman" panose="02020603050405020304" pitchFamily="18" charset="0"/>
              <a:ea typeface="黑体" panose="02010609060101010101" pitchFamily="49" charset="-122"/>
            </a:endParaRPr>
          </a:p>
          <a:p>
            <a:pPr>
              <a:lnSpc>
                <a:spcPct val="120000"/>
              </a:lnSpc>
              <a:buNone/>
            </a:pPr>
            <a:r>
              <a:rPr lang="zh-CN" altLang="en-US" sz="2400" dirty="0">
                <a:latin typeface="Times New Roman" panose="02020603050405020304" pitchFamily="18" charset="0"/>
                <a:ea typeface="黑体" panose="02010609060101010101" pitchFamily="49" charset="-122"/>
              </a:rPr>
              <a:t>子加入后形成全酶（</a:t>
            </a:r>
            <a:r>
              <a:rPr lang="en-US" altLang="zh-CN" sz="2400" dirty="0">
                <a:latin typeface="Times New Roman" panose="02020603050405020304" pitchFamily="18" charset="0"/>
                <a:ea typeface="黑体" panose="02010609060101010101" pitchFamily="49" charset="-122"/>
              </a:rPr>
              <a:t>holoenzyme</a:t>
            </a:r>
            <a:r>
              <a:rPr lang="zh-CN" altLang="en-US"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sym typeface="Wingdings 3" pitchFamily="18" charset="2"/>
              </a:rPr>
              <a:t> 专一性起始转录</a:t>
            </a:r>
            <a:endParaRPr lang="zh-CN" altLang="en-US" sz="2400" dirty="0">
              <a:latin typeface="Times New Roman" panose="02020603050405020304" pitchFamily="18" charset="0"/>
              <a:ea typeface="黑体" panose="02010609060101010101" pitchFamily="49" charset="-122"/>
              <a:sym typeface="Wingdings 3" pitchFamily="18" charset="2"/>
            </a:endParaRPr>
          </a:p>
          <a:p>
            <a:pPr>
              <a:lnSpc>
                <a:spcPct val="120000"/>
              </a:lnSpc>
              <a:buNone/>
            </a:pPr>
            <a:r>
              <a:rPr lang="zh-CN" altLang="en-US" sz="2400" dirty="0">
                <a:latin typeface="Times New Roman" panose="02020603050405020304" pitchFamily="18" charset="0"/>
                <a:ea typeface="黑体" panose="02010609060101010101" pitchFamily="49" charset="-122"/>
                <a:sym typeface="Wingdings 3" pitchFamily="18" charset="2"/>
              </a:rPr>
              <a:t>        原核生物一种</a:t>
            </a:r>
            <a:r>
              <a:rPr lang="en-US" altLang="zh-CN" sz="2400" dirty="0">
                <a:latin typeface="Times New Roman" panose="02020603050405020304" pitchFamily="18" charset="0"/>
                <a:ea typeface="黑体" panose="02010609060101010101" pitchFamily="49" charset="-122"/>
                <a:sym typeface="Wingdings 3" pitchFamily="18" charset="2"/>
              </a:rPr>
              <a:t>RNA</a:t>
            </a:r>
            <a:r>
              <a:rPr lang="zh-CN" altLang="en-US" sz="2400" dirty="0">
                <a:latin typeface="Times New Roman" panose="02020603050405020304" pitchFamily="18" charset="0"/>
                <a:ea typeface="黑体" panose="02010609060101010101" pitchFamily="49" charset="-122"/>
                <a:sym typeface="Wingdings 3" pitchFamily="18" charset="2"/>
              </a:rPr>
              <a:t>聚合酶转录所有的基因 ，其中</a:t>
            </a:r>
            <a:r>
              <a:rPr lang="en-US" altLang="zh-CN" sz="2400" dirty="0">
                <a:latin typeface="Times New Roman" panose="02020603050405020304" pitchFamily="18" charset="0"/>
                <a:ea typeface="黑体" panose="02010609060101010101" pitchFamily="49" charset="-122"/>
                <a:sym typeface="Wingdings 3" pitchFamily="18" charset="2"/>
              </a:rPr>
              <a:t>σ</a:t>
            </a:r>
            <a:r>
              <a:rPr lang="zh-CN" altLang="en-US" sz="2400" dirty="0">
                <a:latin typeface="Times New Roman" panose="02020603050405020304" pitchFamily="18" charset="0"/>
                <a:ea typeface="黑体" panose="02010609060101010101" pitchFamily="49" charset="-122"/>
                <a:sym typeface="Wingdings 3" pitchFamily="18" charset="2"/>
              </a:rPr>
              <a:t>因子</a:t>
            </a:r>
            <a:endParaRPr lang="zh-CN" altLang="en-US" sz="2400" dirty="0">
              <a:latin typeface="Times New Roman" panose="02020603050405020304" pitchFamily="18" charset="0"/>
              <a:ea typeface="黑体" panose="02010609060101010101" pitchFamily="49" charset="-122"/>
              <a:sym typeface="Wingdings 3" pitchFamily="18" charset="2"/>
            </a:endParaRPr>
          </a:p>
          <a:p>
            <a:pPr>
              <a:lnSpc>
                <a:spcPct val="120000"/>
              </a:lnSpc>
              <a:buNone/>
            </a:pPr>
            <a:r>
              <a:rPr lang="zh-CN" altLang="en-US" sz="2400" dirty="0">
                <a:latin typeface="Times New Roman" panose="02020603050405020304" pitchFamily="18" charset="0"/>
                <a:ea typeface="黑体" panose="02010609060101010101" pitchFamily="49" charset="-122"/>
                <a:sym typeface="Wingdings 3" pitchFamily="18" charset="2"/>
              </a:rPr>
              <a:t>控制启动子的识别。 </a:t>
            </a:r>
            <a:r>
              <a:rPr lang="en-US" altLang="zh-CN" sz="2400" dirty="0">
                <a:latin typeface="Times New Roman" panose="02020603050405020304" pitchFamily="18" charset="0"/>
                <a:ea typeface="黑体" panose="02010609060101010101" pitchFamily="49" charset="-122"/>
                <a:sym typeface="Wingdings 3" pitchFamily="18" charset="2"/>
              </a:rPr>
              <a:t> </a:t>
            </a:r>
            <a:endParaRPr lang="zh-CN" altLang="en-US" sz="2400" dirty="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Rectangle 2"/>
          <p:cNvSpPr>
            <a:spLocks noGrp="1"/>
          </p:cNvSpPr>
          <p:nvPr>
            <p:ph type="title"/>
          </p:nvPr>
        </p:nvSpPr>
        <p:spPr>
          <a:ln/>
        </p:spPr>
        <p:txBody>
          <a:bodyPr vert="horz" wrap="square" lIns="91440" tIns="45720" rIns="91440" bIns="45720" anchor="ctr" anchorCtr="0"/>
          <a:p>
            <a:pPr algn="l"/>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2</a:t>
            </a:r>
            <a:r>
              <a:rPr lang="zh-CN" altLang="en-US" sz="3200" dirty="0">
                <a:solidFill>
                  <a:srgbClr val="FFFF00"/>
                </a:solidFill>
                <a:latin typeface="黑体" panose="02010609060101010101" pitchFamily="49" charset="-122"/>
                <a:ea typeface="黑体" panose="02010609060101010101" pitchFamily="49" charset="-122"/>
              </a:rPr>
              <a:t>） 真核生物</a:t>
            </a:r>
            <a:r>
              <a:rPr lang="en-US" altLang="zh-CN" sz="3200" dirty="0">
                <a:solidFill>
                  <a:srgbClr val="FFFF00"/>
                </a:solidFill>
                <a:latin typeface="黑体" panose="02010609060101010101" pitchFamily="49" charset="-122"/>
                <a:ea typeface="黑体" panose="02010609060101010101" pitchFamily="49" charset="-122"/>
              </a:rPr>
              <a:t>RNA</a:t>
            </a:r>
            <a:r>
              <a:rPr lang="zh-CN" altLang="en-US" sz="3200" dirty="0">
                <a:solidFill>
                  <a:srgbClr val="FFFF00"/>
                </a:solidFill>
                <a:latin typeface="黑体" panose="02010609060101010101" pitchFamily="49" charset="-122"/>
                <a:ea typeface="黑体" panose="02010609060101010101" pitchFamily="49" charset="-122"/>
              </a:rPr>
              <a:t>聚合酶</a:t>
            </a:r>
            <a:r>
              <a:rPr lang="zh-CN" altLang="en-US" dirty="0"/>
              <a:t> </a:t>
            </a:r>
            <a:endParaRPr lang="zh-CN" altLang="en-US" dirty="0"/>
          </a:p>
        </p:txBody>
      </p:sp>
      <p:sp>
        <p:nvSpPr>
          <p:cNvPr id="43011" name="Rectangle 3"/>
          <p:cNvSpPr>
            <a:spLocks noGrp="1"/>
          </p:cNvSpPr>
          <p:nvPr>
            <p:ph type="body"/>
          </p:nvPr>
        </p:nvSpPr>
        <p:spPr>
          <a:xfrm>
            <a:off x="304800" y="1600200"/>
            <a:ext cx="8208963" cy="4114800"/>
          </a:xfrm>
          <a:ln/>
        </p:spPr>
        <p:txBody>
          <a:bodyPr vert="horz" wrap="square" lIns="91440" tIns="45720" rIns="91440" bIns="45720" anchor="t" anchorCtr="0"/>
          <a:p>
            <a:pPr>
              <a:buNone/>
            </a:pPr>
            <a:r>
              <a:rPr lang="zh-CN" altLang="en-US" sz="2800" dirty="0">
                <a:latin typeface="黑体" panose="02010609060101010101" pitchFamily="49" charset="-122"/>
                <a:ea typeface="黑体" panose="02010609060101010101" pitchFamily="49" charset="-122"/>
              </a:rPr>
              <a:t>      真核生物细胞中有</a:t>
            </a: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类</a:t>
            </a:r>
            <a:r>
              <a:rPr lang="en-US" altLang="zh-CN" sz="2800" dirty="0">
                <a:latin typeface="黑体" panose="02010609060101010101" pitchFamily="49" charset="-122"/>
                <a:ea typeface="黑体" panose="02010609060101010101" pitchFamily="49" charset="-122"/>
              </a:rPr>
              <a:t>RNA</a:t>
            </a:r>
            <a:r>
              <a:rPr lang="zh-CN" altLang="en-US" sz="2800" dirty="0">
                <a:latin typeface="黑体" panose="02010609060101010101" pitchFamily="49" charset="-122"/>
                <a:ea typeface="黑体" panose="02010609060101010101" pitchFamily="49" charset="-122"/>
              </a:rPr>
              <a:t>聚合酶</a:t>
            </a:r>
            <a:endParaRPr lang="zh-CN" altLang="en-US" sz="2800" dirty="0">
              <a:latin typeface="黑体" panose="02010609060101010101" pitchFamily="49" charset="-122"/>
              <a:ea typeface="黑体" panose="02010609060101010101" pitchFamily="49" charset="-122"/>
            </a:endParaRPr>
          </a:p>
        </p:txBody>
      </p:sp>
      <p:pic>
        <p:nvPicPr>
          <p:cNvPr id="43012" name="图片 2"/>
          <p:cNvPicPr>
            <a:picLocks noChangeAspect="1"/>
          </p:cNvPicPr>
          <p:nvPr/>
        </p:nvPicPr>
        <p:blipFill>
          <a:blip r:embed="rId1"/>
          <a:stretch>
            <a:fillRect/>
          </a:stretch>
        </p:blipFill>
        <p:spPr>
          <a:xfrm>
            <a:off x="268288" y="2316163"/>
            <a:ext cx="8723312" cy="3398837"/>
          </a:xfrm>
          <a:prstGeom prst="rect">
            <a:avLst/>
          </a:prstGeom>
          <a:noFill/>
          <a:ln w="9525">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3"/>
          <p:cNvSpPr>
            <a:spLocks noGrp="1"/>
          </p:cNvSpPr>
          <p:nvPr>
            <p:ph type="body"/>
          </p:nvPr>
        </p:nvSpPr>
        <p:spPr>
          <a:xfrm>
            <a:off x="304800" y="990600"/>
            <a:ext cx="8208963" cy="4114800"/>
          </a:xfrm>
          <a:ln/>
        </p:spPr>
        <p:txBody>
          <a:bodyPr vert="horz" wrap="square" lIns="91440" tIns="45720" rIns="91440" bIns="45720" anchor="t" anchorCtr="0"/>
          <a:p>
            <a:pPr>
              <a:lnSpc>
                <a:spcPct val="120000"/>
              </a:lnSpc>
              <a:buNone/>
            </a:pPr>
            <a:r>
              <a:rPr lang="zh-CN" altLang="en-US" sz="2800" dirty="0">
                <a:solidFill>
                  <a:srgbClr val="FFFF00"/>
                </a:solidFill>
                <a:latin typeface="黑体" panose="02010609060101010101" pitchFamily="49" charset="-122"/>
                <a:ea typeface="黑体" panose="02010609060101010101" pitchFamily="49" charset="-122"/>
              </a:rPr>
              <a:t>（</a:t>
            </a:r>
            <a:r>
              <a:rPr lang="en-US" altLang="zh-CN" sz="2800" dirty="0">
                <a:solidFill>
                  <a:srgbClr val="FFFF00"/>
                </a:solidFill>
                <a:latin typeface="黑体" panose="02010609060101010101" pitchFamily="49" charset="-122"/>
                <a:ea typeface="黑体" panose="02010609060101010101" pitchFamily="49" charset="-122"/>
              </a:rPr>
              <a:t>3</a:t>
            </a:r>
            <a:r>
              <a:rPr lang="zh-CN" altLang="en-US" sz="2800" dirty="0">
                <a:solidFill>
                  <a:srgbClr val="FFFF00"/>
                </a:solidFill>
                <a:latin typeface="黑体" panose="02010609060101010101" pitchFamily="49" charset="-122"/>
                <a:ea typeface="黑体" panose="02010609060101010101" pitchFamily="49" charset="-122"/>
              </a:rPr>
              <a:t>）原核生物启动子</a:t>
            </a:r>
            <a:endParaRPr lang="zh-CN" altLang="en-US" sz="2800" dirty="0">
              <a:solidFill>
                <a:srgbClr val="FFFF00"/>
              </a:solidFill>
              <a:latin typeface="黑体" panose="02010609060101010101" pitchFamily="49" charset="-122"/>
              <a:ea typeface="黑体" panose="02010609060101010101" pitchFamily="49" charset="-122"/>
            </a:endParaRPr>
          </a:p>
          <a:p>
            <a:pPr>
              <a:lnSpc>
                <a:spcPct val="120000"/>
              </a:lnSpc>
              <a:buNone/>
            </a:pPr>
            <a:r>
              <a:rPr lang="zh-CN" altLang="en-US" sz="2800" dirty="0">
                <a:latin typeface="宋体" panose="02010600030101010101" pitchFamily="2" charset="-122"/>
              </a:rPr>
              <a:t>      </a:t>
            </a:r>
            <a:r>
              <a:rPr lang="zh-CN" altLang="en-US" sz="2400" dirty="0">
                <a:latin typeface="Times New Roman" panose="02020603050405020304" pitchFamily="18" charset="0"/>
                <a:ea typeface="黑体" panose="02010609060101010101" pitchFamily="49" charset="-122"/>
              </a:rPr>
              <a:t>启动子（ </a:t>
            </a:r>
            <a:r>
              <a:rPr lang="en-US" altLang="zh-CN" sz="2400" dirty="0">
                <a:latin typeface="Times New Roman" panose="02020603050405020304" pitchFamily="18" charset="0"/>
                <a:ea typeface="黑体" panose="02010609060101010101" pitchFamily="49" charset="-122"/>
              </a:rPr>
              <a:t>promoter </a:t>
            </a:r>
            <a:r>
              <a:rPr lang="zh-CN" altLang="en-US" sz="2400" dirty="0">
                <a:latin typeface="Times New Roman" panose="02020603050405020304" pitchFamily="18" charset="0"/>
                <a:ea typeface="黑体" panose="02010609060101010101" pitchFamily="49" charset="-122"/>
              </a:rPr>
              <a:t>）是决定</a:t>
            </a:r>
            <a:r>
              <a:rPr lang="en-US" altLang="zh-CN" sz="2400" dirty="0">
                <a:latin typeface="Times New Roman" panose="02020603050405020304" pitchFamily="18" charset="0"/>
                <a:ea typeface="黑体" panose="02010609060101010101" pitchFamily="49" charset="-122"/>
              </a:rPr>
              <a:t>RNA</a:t>
            </a:r>
            <a:r>
              <a:rPr lang="zh-CN" altLang="en-US" sz="2400" dirty="0">
                <a:latin typeface="Times New Roman" panose="02020603050405020304" pitchFamily="18" charset="0"/>
                <a:ea typeface="黑体" panose="02010609060101010101" pitchFamily="49" charset="-122"/>
              </a:rPr>
              <a:t>聚合酶转录起始位点的</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序列。</a:t>
            </a:r>
            <a:r>
              <a:rPr lang="en-US" altLang="zh-CN" sz="2400" dirty="0">
                <a:latin typeface="Times New Roman" panose="02020603050405020304" pitchFamily="18" charset="0"/>
                <a:ea typeface="黑体" panose="02010609060101010101" pitchFamily="49" charset="-122"/>
              </a:rPr>
              <a:t>RNA</a:t>
            </a:r>
            <a:r>
              <a:rPr lang="zh-CN" altLang="en-US" sz="2400" dirty="0">
                <a:latin typeface="Times New Roman" panose="02020603050405020304" pitchFamily="18" charset="0"/>
                <a:ea typeface="黑体" panose="02010609060101010101" pitchFamily="49" charset="-122"/>
              </a:rPr>
              <a:t>聚合酶特异与其结合 ，而使转录开始。</a:t>
            </a:r>
            <a:endParaRPr lang="zh-CN" altLang="en-US" sz="2400" dirty="0">
              <a:latin typeface="Times New Roman" panose="02020603050405020304" pitchFamily="18" charset="0"/>
              <a:ea typeface="黑体" panose="02010609060101010101" pitchFamily="49" charset="-122"/>
            </a:endParaRPr>
          </a:p>
          <a:p>
            <a:pPr>
              <a:lnSpc>
                <a:spcPct val="120000"/>
              </a:lnSpc>
              <a:buNone/>
            </a:pPr>
            <a:r>
              <a:rPr lang="zh-CN" altLang="en-US" sz="2400" dirty="0">
                <a:latin typeface="Times New Roman" panose="02020603050405020304" pitchFamily="18" charset="0"/>
                <a:ea typeface="黑体" panose="02010609060101010101" pitchFamily="49" charset="-122"/>
              </a:rPr>
              <a:t>             原核生物的启动子一般处在结构基因的上游。一个典型的原核生物启动子主要由</a:t>
            </a:r>
            <a:r>
              <a:rPr lang="en-US" altLang="zh-CN" sz="2400" dirty="0">
                <a:latin typeface="Times New Roman" panose="02020603050405020304" pitchFamily="18" charset="0"/>
                <a:ea typeface="黑体" panose="02010609060101010101" pitchFamily="49" charset="-122"/>
              </a:rPr>
              <a:t>4</a:t>
            </a:r>
            <a:r>
              <a:rPr lang="zh-CN" altLang="en-US" sz="2400" dirty="0">
                <a:latin typeface="Times New Roman" panose="02020603050405020304" pitchFamily="18" charset="0"/>
                <a:ea typeface="黑体" panose="02010609060101010101" pitchFamily="49" charset="-122"/>
              </a:rPr>
              <a:t>个区域组成：转录起点（</a:t>
            </a:r>
            <a:r>
              <a:rPr lang="en-US" altLang="zh-CN" sz="2400" dirty="0">
                <a:latin typeface="Times New Roman" panose="02020603050405020304" pitchFamily="18" charset="0"/>
                <a:ea typeface="黑体" panose="02010609060101010101" pitchFamily="49" charset="-122"/>
              </a:rPr>
              <a:t>Startpoint</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10</a:t>
            </a:r>
            <a:r>
              <a:rPr lang="zh-CN" altLang="en-US" sz="2400" dirty="0">
                <a:latin typeface="Times New Roman" panose="02020603050405020304" pitchFamily="18" charset="0"/>
                <a:ea typeface="黑体" panose="02010609060101010101" pitchFamily="49" charset="-122"/>
              </a:rPr>
              <a:t>序列（－</a:t>
            </a:r>
            <a:r>
              <a:rPr lang="en-US" altLang="zh-CN" sz="2400" dirty="0">
                <a:latin typeface="Times New Roman" panose="02020603050405020304" pitchFamily="18" charset="0"/>
                <a:ea typeface="黑体" panose="02010609060101010101" pitchFamily="49" charset="-122"/>
              </a:rPr>
              <a:t>10 sequence</a:t>
            </a: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35</a:t>
            </a:r>
            <a:r>
              <a:rPr lang="zh-CN" altLang="en-US" sz="2400" dirty="0">
                <a:latin typeface="Times New Roman" panose="02020603050405020304" pitchFamily="18" charset="0"/>
                <a:ea typeface="黑体" panose="02010609060101010101" pitchFamily="49" charset="-122"/>
              </a:rPr>
              <a:t>序列</a:t>
            </a:r>
            <a:r>
              <a:rPr lang="en-US" altLang="zh-CN" sz="2400" dirty="0">
                <a:latin typeface="Times New Roman" panose="02020603050405020304" pitchFamily="18" charset="0"/>
                <a:ea typeface="黑体" panose="02010609060101010101" pitchFamily="49" charset="-122"/>
              </a:rPr>
              <a:t>(-35 sequence)</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10</a:t>
            </a:r>
            <a:r>
              <a:rPr lang="zh-CN" altLang="en-US" sz="2400" dirty="0">
                <a:latin typeface="Times New Roman" panose="02020603050405020304" pitchFamily="18" charset="0"/>
                <a:ea typeface="黑体" panose="02010609060101010101" pitchFamily="49" charset="-122"/>
              </a:rPr>
              <a:t>序列和－</a:t>
            </a:r>
            <a:r>
              <a:rPr lang="en-US" altLang="zh-CN" sz="2400" dirty="0">
                <a:latin typeface="Times New Roman" panose="02020603050405020304" pitchFamily="18" charset="0"/>
                <a:ea typeface="黑体" panose="02010609060101010101" pitchFamily="49" charset="-122"/>
              </a:rPr>
              <a:t>35</a:t>
            </a:r>
            <a:r>
              <a:rPr lang="zh-CN" altLang="en-US" sz="2400" dirty="0">
                <a:latin typeface="Times New Roman" panose="02020603050405020304" pitchFamily="18" charset="0"/>
                <a:ea typeface="黑体" panose="02010609060101010101" pitchFamily="49" charset="-122"/>
              </a:rPr>
              <a:t>序列间的序列长度</a:t>
            </a:r>
            <a:r>
              <a:rPr lang="zh-CN" altLang="en-US" sz="2800" dirty="0">
                <a:latin typeface="宋体" panose="02010600030101010101" pitchFamily="2" charset="-122"/>
              </a:rPr>
              <a:t>。</a:t>
            </a:r>
            <a:r>
              <a:rPr lang="zh-CN" altLang="en-US" sz="2800" dirty="0"/>
              <a:t> </a:t>
            </a:r>
            <a:endParaRPr lang="zh-CN" altLang="en-US" sz="2800"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2"/>
          <p:cNvSpPr>
            <a:spLocks noGrp="1"/>
          </p:cNvSpPr>
          <p:nvPr>
            <p:ph type="title"/>
          </p:nvPr>
        </p:nvSpPr>
        <p:spPr>
          <a:ln/>
        </p:spPr>
        <p:txBody>
          <a:bodyPr vert="horz" wrap="square" lIns="91440" tIns="45720" rIns="91440" bIns="45720" anchor="ctr" anchorCtr="0"/>
          <a:p>
            <a:r>
              <a:rPr lang="en-US" altLang="zh-CN" dirty="0"/>
              <a:t> </a:t>
            </a:r>
            <a:endParaRPr lang="zh-CN" altLang="zh-CN" dirty="0"/>
          </a:p>
        </p:txBody>
      </p:sp>
      <p:sp>
        <p:nvSpPr>
          <p:cNvPr id="45059" name="Rectangle 3"/>
          <p:cNvSpPr>
            <a:spLocks noGrp="1"/>
          </p:cNvSpPr>
          <p:nvPr>
            <p:ph type="body"/>
          </p:nvPr>
        </p:nvSpPr>
        <p:spPr>
          <a:xfrm>
            <a:off x="457200" y="4953000"/>
            <a:ext cx="8229600" cy="1143000"/>
          </a:xfrm>
          <a:ln/>
        </p:spPr>
        <p:txBody>
          <a:bodyPr vert="horz" wrap="square" lIns="91440" tIns="45720" rIns="91440" bIns="45720" anchor="t" anchorCtr="0"/>
          <a:p>
            <a:pPr marL="0" indent="0">
              <a:buNone/>
            </a:pPr>
            <a:r>
              <a:rPr lang="zh-CN" altLang="en-US" sz="2000" dirty="0">
                <a:latin typeface="Times New Roman" panose="02020603050405020304" pitchFamily="18" charset="0"/>
                <a:ea typeface="黑体" panose="02010609060101010101" pitchFamily="49" charset="-122"/>
              </a:rPr>
              <a:t>           图</a:t>
            </a:r>
            <a:r>
              <a:rPr lang="en-US" altLang="zh-CN" sz="2000" dirty="0">
                <a:latin typeface="Times New Roman" panose="02020603050405020304" pitchFamily="18" charset="0"/>
                <a:ea typeface="黑体" panose="02010609060101010101" pitchFamily="49" charset="-122"/>
              </a:rPr>
              <a:t>2-14 </a:t>
            </a:r>
            <a:r>
              <a:rPr lang="zh-CN" altLang="en-US" sz="2000" dirty="0">
                <a:latin typeface="Times New Roman" panose="02020603050405020304" pitchFamily="18" charset="0"/>
                <a:ea typeface="黑体" panose="02010609060101010101" pitchFamily="49" charset="-122"/>
              </a:rPr>
              <a:t>原核生物启动子结构（引自</a:t>
            </a:r>
            <a:r>
              <a:rPr lang="en-US" altLang="zh-CN" sz="2000" dirty="0">
                <a:latin typeface="Times New Roman" panose="02020603050405020304" pitchFamily="18" charset="0"/>
                <a:ea typeface="黑体" panose="02010609060101010101" pitchFamily="49" charset="-122"/>
              </a:rPr>
              <a:t>Lewin</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2008</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0" indent="0">
              <a:buNone/>
            </a:pP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a</a:t>
            </a:r>
            <a:r>
              <a:rPr lang="zh-CN" altLang="en-US" sz="2000" dirty="0">
                <a:latin typeface="Times New Roman" panose="02020603050405020304" pitchFamily="18" charset="0"/>
                <a:ea typeface="黑体" panose="02010609060101010101" pitchFamily="49" charset="-122"/>
              </a:rPr>
              <a:t>）一个典型的原核生物启动子由</a:t>
            </a:r>
            <a:r>
              <a:rPr lang="en-US" altLang="zh-CN" sz="2000" dirty="0">
                <a:latin typeface="Times New Roman" panose="02020603050405020304" pitchFamily="18" charset="0"/>
                <a:ea typeface="黑体" panose="02010609060101010101" pitchFamily="49" charset="-122"/>
              </a:rPr>
              <a:t>-35</a:t>
            </a:r>
            <a:r>
              <a:rPr lang="zh-CN" altLang="en-US" sz="2000" dirty="0">
                <a:latin typeface="Times New Roman" panose="02020603050405020304" pitchFamily="18" charset="0"/>
                <a:ea typeface="黑体" panose="02010609060101010101" pitchFamily="49" charset="-122"/>
              </a:rPr>
              <a:t>序列、</a:t>
            </a:r>
            <a:r>
              <a:rPr lang="en-US" altLang="zh-CN" sz="2000" dirty="0">
                <a:latin typeface="Times New Roman" panose="02020603050405020304" pitchFamily="18" charset="0"/>
                <a:ea typeface="黑体" panose="02010609060101010101" pitchFamily="49" charset="-122"/>
              </a:rPr>
              <a:t>-10</a:t>
            </a:r>
            <a:r>
              <a:rPr lang="zh-CN" altLang="en-US" sz="2000" dirty="0">
                <a:latin typeface="Times New Roman" panose="02020603050405020304" pitchFamily="18" charset="0"/>
                <a:ea typeface="黑体" panose="02010609060101010101" pitchFamily="49" charset="-122"/>
              </a:rPr>
              <a:t>序列、</a:t>
            </a:r>
            <a:r>
              <a:rPr lang="en-US" altLang="zh-CN" sz="2000" dirty="0">
                <a:latin typeface="Times New Roman" panose="02020603050405020304" pitchFamily="18" charset="0"/>
                <a:ea typeface="黑体" panose="02010609060101010101" pitchFamily="49" charset="-122"/>
              </a:rPr>
              <a:t>-10</a:t>
            </a:r>
            <a:r>
              <a:rPr lang="zh-CN" altLang="en-US" sz="2000" dirty="0">
                <a:latin typeface="Times New Roman" panose="02020603050405020304" pitchFamily="18" charset="0"/>
                <a:ea typeface="黑体" panose="02010609060101010101" pitchFamily="49" charset="-122"/>
              </a:rPr>
              <a:t>序列和</a:t>
            </a:r>
            <a:r>
              <a:rPr lang="en-US" altLang="zh-CN" sz="2000" dirty="0">
                <a:latin typeface="Times New Roman" panose="02020603050405020304" pitchFamily="18" charset="0"/>
                <a:ea typeface="黑体" panose="02010609060101010101" pitchFamily="49" charset="-122"/>
              </a:rPr>
              <a:t>-35</a:t>
            </a:r>
            <a:r>
              <a:rPr lang="zh-CN" altLang="en-US" sz="2000" dirty="0">
                <a:latin typeface="Times New Roman" panose="02020603050405020304" pitchFamily="18" charset="0"/>
                <a:ea typeface="黑体" panose="02010609060101010101" pitchFamily="49" charset="-122"/>
              </a:rPr>
              <a:t>序列间的间隔区和转录起始位点这</a:t>
            </a:r>
            <a:r>
              <a:rPr lang="en-US" altLang="zh-CN" sz="2000" dirty="0">
                <a:latin typeface="Times New Roman" panose="02020603050405020304" pitchFamily="18" charset="0"/>
                <a:ea typeface="黑体" panose="02010609060101010101" pitchFamily="49" charset="-122"/>
              </a:rPr>
              <a:t>4</a:t>
            </a:r>
            <a:r>
              <a:rPr lang="zh-CN" altLang="en-US" sz="2000" dirty="0">
                <a:latin typeface="Times New Roman" panose="02020603050405020304" pitchFamily="18" charset="0"/>
                <a:ea typeface="黑体" panose="02010609060101010101" pitchFamily="49" charset="-122"/>
              </a:rPr>
              <a:t>部分组成（</a:t>
            </a:r>
            <a:r>
              <a:rPr lang="en-US" altLang="zh-CN" sz="2000" dirty="0">
                <a:latin typeface="Times New Roman" panose="02020603050405020304" pitchFamily="18" charset="0"/>
                <a:ea typeface="黑体" panose="02010609060101010101" pitchFamily="49" charset="-122"/>
              </a:rPr>
              <a:t>b</a:t>
            </a:r>
            <a:r>
              <a:rPr lang="zh-CN" altLang="en-US" sz="2000" dirty="0">
                <a:latin typeface="Times New Roman" panose="02020603050405020304" pitchFamily="18" charset="0"/>
                <a:ea typeface="黑体" panose="02010609060101010101" pitchFamily="49" charset="-122"/>
              </a:rPr>
              <a:t>）不同原核生物启动子序列的比较</a:t>
            </a:r>
            <a:endParaRPr lang="zh-CN" altLang="en-US" sz="2000" dirty="0">
              <a:latin typeface="Times New Roman" panose="02020603050405020304" pitchFamily="18" charset="0"/>
              <a:ea typeface="黑体" panose="02010609060101010101" pitchFamily="49" charset="-122"/>
            </a:endParaRPr>
          </a:p>
          <a:p>
            <a:pPr marL="0" indent="0">
              <a:buNone/>
            </a:pPr>
            <a:endParaRPr lang="zh-CN" altLang="zh-CN" sz="2400" dirty="0">
              <a:ea typeface="黑体" panose="02010609060101010101" pitchFamily="49" charset="-122"/>
            </a:endParaRPr>
          </a:p>
        </p:txBody>
      </p:sp>
      <p:pic>
        <p:nvPicPr>
          <p:cNvPr id="45060" name="Picture 4" descr="图3"/>
          <p:cNvPicPr>
            <a:picLocks noChangeAspect="1"/>
          </p:cNvPicPr>
          <p:nvPr/>
        </p:nvPicPr>
        <p:blipFill>
          <a:blip r:embed="rId1"/>
          <a:srcRect b="28838"/>
          <a:stretch>
            <a:fillRect/>
          </a:stretch>
        </p:blipFill>
        <p:spPr>
          <a:xfrm>
            <a:off x="11113" y="2438400"/>
            <a:ext cx="9144000" cy="2362200"/>
          </a:xfrm>
          <a:prstGeom prst="rect">
            <a:avLst/>
          </a:prstGeom>
          <a:noFill/>
          <a:ln w="9525">
            <a:noFill/>
          </a:ln>
        </p:spPr>
      </p:pic>
      <p:pic>
        <p:nvPicPr>
          <p:cNvPr id="45061" name="Picture 5" descr="图3"/>
          <p:cNvPicPr>
            <a:picLocks noChangeAspect="1"/>
          </p:cNvPicPr>
          <p:nvPr/>
        </p:nvPicPr>
        <p:blipFill>
          <a:blip r:embed="rId2"/>
          <a:srcRect l="5824" t="15103" r="5824" b="34096"/>
          <a:stretch>
            <a:fillRect/>
          </a:stretch>
        </p:blipFill>
        <p:spPr>
          <a:xfrm>
            <a:off x="914400" y="876300"/>
            <a:ext cx="6934200" cy="1409700"/>
          </a:xfrm>
          <a:prstGeom prst="rect">
            <a:avLst/>
          </a:prstGeom>
          <a:noFill/>
          <a:ln w="9525">
            <a:noFill/>
          </a:ln>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2"/>
          <p:cNvSpPr>
            <a:spLocks noGrp="1"/>
          </p:cNvSpPr>
          <p:nvPr>
            <p:ph type="title"/>
          </p:nvPr>
        </p:nvSpPr>
        <p:spPr>
          <a:xfrm>
            <a:off x="381000" y="0"/>
            <a:ext cx="8229600" cy="1143000"/>
          </a:xfrm>
          <a:ln/>
        </p:spPr>
        <p:txBody>
          <a:bodyPr vert="horz" wrap="square" lIns="91440" tIns="45720" rIns="91440" bIns="45720" anchor="ctr" anchorCtr="0"/>
          <a:p>
            <a:pPr algn="l"/>
            <a:r>
              <a:rPr lang="en-US" altLang="zh-CN" sz="3200" dirty="0">
                <a:solidFill>
                  <a:srgbClr val="FFFF00"/>
                </a:solidFill>
                <a:latin typeface="黑体" panose="02010609060101010101" pitchFamily="49" charset="-122"/>
                <a:ea typeface="黑体" panose="02010609060101010101" pitchFamily="49" charset="-122"/>
              </a:rPr>
              <a:t>          2.1.2 </a:t>
            </a:r>
            <a:r>
              <a:rPr lang="zh-CN" altLang="en-US" sz="3200" dirty="0">
                <a:solidFill>
                  <a:srgbClr val="FFFF00"/>
                </a:solidFill>
                <a:latin typeface="黑体" panose="02010609060101010101" pitchFamily="49" charset="-122"/>
                <a:ea typeface="黑体" panose="02010609060101010101" pitchFamily="49" charset="-122"/>
              </a:rPr>
              <a:t>染色质与染色体</a:t>
            </a:r>
            <a:r>
              <a:rPr lang="zh-CN" altLang="en-US" dirty="0"/>
              <a:t> </a:t>
            </a:r>
            <a:endParaRPr lang="zh-CN" altLang="en-US" dirty="0"/>
          </a:p>
        </p:txBody>
      </p:sp>
      <p:sp>
        <p:nvSpPr>
          <p:cNvPr id="7171" name="Rectangle 3"/>
          <p:cNvSpPr>
            <a:spLocks noGrp="1"/>
          </p:cNvSpPr>
          <p:nvPr>
            <p:ph idx="1"/>
          </p:nvPr>
        </p:nvSpPr>
        <p:spPr>
          <a:xfrm>
            <a:off x="457200" y="1109663"/>
            <a:ext cx="8229600" cy="4495800"/>
          </a:xfrm>
          <a:ln/>
        </p:spPr>
        <p:txBody>
          <a:bodyPr vert="horz" wrap="square" lIns="91440" tIns="45720" rIns="91440" bIns="45720" anchor="t" anchorCtr="0"/>
          <a:p>
            <a:pPr marL="0" indent="530225">
              <a:lnSpc>
                <a:spcPct val="120000"/>
              </a:lnSpc>
              <a:spcBef>
                <a:spcPct val="0"/>
              </a:spcBef>
              <a:buNone/>
            </a:pPr>
            <a:r>
              <a:rPr lang="zh-CN" altLang="en-US" sz="2000" dirty="0">
                <a:solidFill>
                  <a:srgbClr val="FFFF00"/>
                </a:solidFill>
                <a:latin typeface="Times New Roman" panose="02020603050405020304" pitchFamily="18" charset="0"/>
                <a:ea typeface="黑体" panose="02010609060101010101" pitchFamily="49" charset="-122"/>
              </a:rPr>
              <a:t>染色质</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chromatin</a:t>
            </a:r>
            <a:r>
              <a:rPr lang="zh-CN" altLang="en-US" sz="2000" dirty="0">
                <a:latin typeface="Times New Roman" panose="02020603050405020304" pitchFamily="18" charset="0"/>
                <a:ea typeface="黑体" panose="02010609060101010101" pitchFamily="49" charset="-122"/>
              </a:rPr>
              <a:t>）是在间期细胞核内由</a:t>
            </a:r>
            <a:r>
              <a:rPr lang="en-US" altLang="zh-CN" sz="2000" dirty="0">
                <a:latin typeface="Times New Roman" panose="02020603050405020304" pitchFamily="18" charset="0"/>
                <a:ea typeface="黑体" panose="02010609060101010101" pitchFamily="49" charset="-122"/>
              </a:rPr>
              <a:t>DNA</a:t>
            </a:r>
            <a:r>
              <a:rPr lang="zh-CN" altLang="en-US" sz="2000" dirty="0">
                <a:latin typeface="Times New Roman" panose="02020603050405020304" pitchFamily="18" charset="0"/>
                <a:ea typeface="黑体" panose="02010609060101010101" pitchFamily="49" charset="-122"/>
              </a:rPr>
              <a:t>、组蛋白、非组蛋白</a:t>
            </a:r>
            <a:endParaRPr lang="en-US" altLang="zh-CN" sz="2000" dirty="0">
              <a:latin typeface="Times New Roman" panose="02020603050405020304" pitchFamily="18" charset="0"/>
              <a:ea typeface="黑体" panose="02010609060101010101" pitchFamily="49" charset="-122"/>
            </a:endParaRPr>
          </a:p>
          <a:p>
            <a:pPr marL="0" indent="530225">
              <a:lnSpc>
                <a:spcPct val="120000"/>
              </a:lnSpc>
              <a:spcBef>
                <a:spcPct val="0"/>
              </a:spcBef>
              <a:buNone/>
            </a:pPr>
            <a:r>
              <a:rPr lang="zh-CN" altLang="en-US" sz="2000" dirty="0">
                <a:latin typeface="Times New Roman" panose="02020603050405020304" pitchFamily="18" charset="0"/>
                <a:ea typeface="黑体" panose="02010609060101010101" pitchFamily="49" charset="-122"/>
              </a:rPr>
              <a:t>和少量</a:t>
            </a:r>
            <a:r>
              <a:rPr lang="en-US" altLang="zh-CN" sz="2000" dirty="0">
                <a:latin typeface="Times New Roman" panose="02020603050405020304" pitchFamily="18" charset="0"/>
                <a:ea typeface="黑体" panose="02010609060101010101" pitchFamily="49" charset="-122"/>
              </a:rPr>
              <a:t>RNA</a:t>
            </a:r>
            <a:r>
              <a:rPr lang="zh-CN" altLang="en-US" sz="2000" dirty="0">
                <a:latin typeface="Times New Roman" panose="02020603050405020304" pitchFamily="18" charset="0"/>
                <a:ea typeface="黑体" panose="02010609060101010101" pitchFamily="49" charset="-122"/>
              </a:rPr>
              <a:t>组成的，易被碱性染料着色的一种无定形物质。</a:t>
            </a:r>
            <a:endParaRPr lang="zh-CN" altLang="en-US" sz="2000" dirty="0">
              <a:latin typeface="Times New Roman" panose="02020603050405020304" pitchFamily="18" charset="0"/>
              <a:ea typeface="黑体" panose="02010609060101010101" pitchFamily="49" charset="-122"/>
            </a:endParaRPr>
          </a:p>
          <a:p>
            <a:pPr marL="0" indent="530225">
              <a:lnSpc>
                <a:spcPct val="120000"/>
              </a:lnSpc>
              <a:spcBef>
                <a:spcPct val="0"/>
              </a:spcBef>
              <a:buNone/>
            </a:pPr>
            <a:r>
              <a:rPr lang="zh-CN" altLang="en-US" sz="2000" dirty="0">
                <a:latin typeface="Times New Roman" panose="02020603050405020304" pitchFamily="18" charset="0"/>
                <a:ea typeface="黑体" panose="02010609060101010101" pitchFamily="49" charset="-122"/>
              </a:rPr>
              <a:t>细胞分裂间期</a:t>
            </a: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染色质是由染色质丝（或称核蛋白纤维丝）组成的  </a:t>
            </a:r>
            <a:endParaRPr lang="en-US" altLang="zh-CN" sz="2000" dirty="0">
              <a:latin typeface="Times New Roman" panose="02020603050405020304" pitchFamily="18" charset="0"/>
              <a:ea typeface="黑体" panose="02010609060101010101" pitchFamily="49" charset="-122"/>
            </a:endParaRPr>
          </a:p>
          <a:p>
            <a:pPr marL="0" indent="530225">
              <a:lnSpc>
                <a:spcPct val="120000"/>
              </a:lnSpc>
              <a:spcBef>
                <a:spcPct val="0"/>
              </a:spcBef>
              <a:buNone/>
            </a:pP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网状结构。</a:t>
            </a:r>
            <a:endParaRPr lang="zh-CN" altLang="en-US" sz="2000" dirty="0">
              <a:latin typeface="Times New Roman" panose="02020603050405020304" pitchFamily="18" charset="0"/>
              <a:ea typeface="黑体" panose="02010609060101010101" pitchFamily="49" charset="-122"/>
            </a:endParaRPr>
          </a:p>
          <a:p>
            <a:pPr marL="0" indent="530225">
              <a:lnSpc>
                <a:spcPct val="120000"/>
              </a:lnSpc>
              <a:spcBef>
                <a:spcPct val="0"/>
              </a:spcBef>
              <a:buNone/>
            </a:pPr>
            <a:r>
              <a:rPr lang="zh-CN" altLang="en-US" sz="2000" dirty="0">
                <a:solidFill>
                  <a:schemeClr val="tx1"/>
                </a:solidFill>
                <a:latin typeface="Times New Roman" panose="02020603050405020304" pitchFamily="18" charset="0"/>
                <a:ea typeface="黑体" panose="02010609060101010101" pitchFamily="49" charset="-122"/>
              </a:rPr>
              <a:t>间期染色质分为两种类型</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0" indent="530225">
              <a:lnSpc>
                <a:spcPct val="120000"/>
              </a:lnSpc>
              <a:spcBef>
                <a:spcPct val="0"/>
              </a:spcBef>
              <a:buNone/>
            </a:pPr>
            <a:r>
              <a:rPr lang="zh-CN" altLang="en-US" sz="2000" dirty="0">
                <a:latin typeface="Times New Roman" panose="02020603050405020304" pitchFamily="18" charset="0"/>
                <a:ea typeface="黑体" panose="02010609060101010101" pitchFamily="49" charset="-122"/>
              </a:rPr>
              <a:t>常染色质（</a:t>
            </a:r>
            <a:r>
              <a:rPr lang="en-US" altLang="zh-CN" sz="2000" dirty="0">
                <a:latin typeface="Times New Roman" panose="02020603050405020304" pitchFamily="18" charset="0"/>
                <a:ea typeface="黑体" panose="02010609060101010101" pitchFamily="49" charset="-122"/>
              </a:rPr>
              <a:t>euchromatin</a:t>
            </a:r>
            <a:r>
              <a:rPr lang="zh-CN" altLang="en-US" sz="2000" dirty="0">
                <a:latin typeface="Times New Roman" panose="02020603050405020304" pitchFamily="18" charset="0"/>
                <a:ea typeface="黑体" panose="02010609060101010101" pitchFamily="49" charset="-122"/>
              </a:rPr>
              <a:t>）和异染色质（</a:t>
            </a:r>
            <a:r>
              <a:rPr lang="en-US" altLang="zh-CN" sz="2000" dirty="0">
                <a:latin typeface="Times New Roman" panose="02020603050405020304" pitchFamily="18" charset="0"/>
                <a:ea typeface="黑体" panose="02010609060101010101" pitchFamily="49" charset="-122"/>
              </a:rPr>
              <a:t>heterochromatin)</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0" indent="530225">
              <a:buNone/>
            </a:pPr>
            <a:endParaRPr lang="zh-CN" altLang="en-US" sz="2000" dirty="0">
              <a:latin typeface="Times New Roman" panose="02020603050405020304" pitchFamily="18" charset="0"/>
              <a:ea typeface="黑体" panose="02010609060101010101" pitchFamily="49" charset="-122"/>
            </a:endParaRPr>
          </a:p>
          <a:p>
            <a:pPr marL="0" indent="530225">
              <a:buNone/>
            </a:pPr>
            <a:r>
              <a:rPr lang="zh-CN" altLang="en-US" sz="2400" dirty="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pic>
        <p:nvPicPr>
          <p:cNvPr id="7172" name="Picture 4" descr="xibao1"/>
          <p:cNvPicPr>
            <a:picLocks noChangeAspect="1"/>
          </p:cNvPicPr>
          <p:nvPr/>
        </p:nvPicPr>
        <p:blipFill>
          <a:blip r:embed="rId1"/>
          <a:stretch>
            <a:fillRect/>
          </a:stretch>
        </p:blipFill>
        <p:spPr>
          <a:xfrm>
            <a:off x="1308100" y="3429000"/>
            <a:ext cx="2469515" cy="2707005"/>
          </a:xfrm>
          <a:prstGeom prst="rect">
            <a:avLst/>
          </a:prstGeom>
          <a:noFill/>
          <a:ln w="9525">
            <a:noFill/>
          </a:ln>
        </p:spPr>
      </p:pic>
      <p:pic>
        <p:nvPicPr>
          <p:cNvPr id="7173" name="Picture 5" descr="染色质1"/>
          <p:cNvPicPr>
            <a:picLocks noChangeAspect="1"/>
          </p:cNvPicPr>
          <p:nvPr/>
        </p:nvPicPr>
        <p:blipFill>
          <a:blip r:embed="rId2"/>
          <a:stretch>
            <a:fillRect/>
          </a:stretch>
        </p:blipFill>
        <p:spPr>
          <a:xfrm>
            <a:off x="4343400" y="3429000"/>
            <a:ext cx="2458085" cy="2695575"/>
          </a:xfrm>
          <a:prstGeom prst="rect">
            <a:avLst/>
          </a:prstGeom>
          <a:noFill/>
          <a:ln w="9525">
            <a:noFill/>
          </a:ln>
        </p:spPr>
      </p:pic>
      <p:sp>
        <p:nvSpPr>
          <p:cNvPr id="7174" name="Text Box 7"/>
          <p:cNvSpPr txBox="1"/>
          <p:nvPr/>
        </p:nvSpPr>
        <p:spPr>
          <a:xfrm>
            <a:off x="1371600" y="6248400"/>
            <a:ext cx="6067425" cy="366713"/>
          </a:xfrm>
          <a:prstGeom prst="rect">
            <a:avLst/>
          </a:prstGeom>
          <a:solidFill>
            <a:srgbClr val="0000FF"/>
          </a:solidFill>
          <a:ln w="9525">
            <a:noFill/>
          </a:ln>
        </p:spPr>
        <p:txBody>
          <a:bodyPr>
            <a:spAutoFit/>
          </a:bodyPr>
          <a:p>
            <a:pPr eaLnBrk="1" hangingPunct="1">
              <a:spcBef>
                <a:spcPct val="50000"/>
              </a:spcBef>
            </a:pPr>
            <a:r>
              <a:rPr lang="zh-CN" altLang="en-US" sz="1800" b="1" dirty="0">
                <a:latin typeface="Arial" panose="020B0604020202020204" pitchFamily="34" charset="0"/>
              </a:rPr>
              <a:t>常染色质（核内浅染部分）和异染色质（核内深染部分）</a:t>
            </a:r>
            <a:endParaRPr lang="zh-CN" altLang="en-US" sz="1800" b="1" dirty="0">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Text Box 2"/>
          <p:cNvSpPr txBox="1"/>
          <p:nvPr/>
        </p:nvSpPr>
        <p:spPr>
          <a:xfrm>
            <a:off x="323850" y="307975"/>
            <a:ext cx="8604250" cy="8612188"/>
          </a:xfrm>
          <a:prstGeom prst="rect">
            <a:avLst/>
          </a:prstGeom>
          <a:noFill/>
          <a:ln w="9525">
            <a:noFill/>
          </a:ln>
        </p:spPr>
        <p:txBody>
          <a:bodyPr>
            <a:spAutoFit/>
          </a:bodyPr>
          <a:p>
            <a:pPr eaLnBrk="1" hangingPunct="1"/>
            <a:r>
              <a:rPr lang="en-US" altLang="zh-CN" sz="2800" dirty="0">
                <a:latin typeface="华文新魏" pitchFamily="2" charset="-122"/>
                <a:ea typeface="华文新魏" pitchFamily="2" charset="-122"/>
              </a:rPr>
              <a:t>               </a:t>
            </a:r>
            <a:r>
              <a:rPr lang="zh-CN" altLang="en-US" sz="2800" dirty="0">
                <a:latin typeface="Times New Roman" panose="02020603050405020304" pitchFamily="18" charset="0"/>
                <a:ea typeface="黑体" panose="02010609060101010101" pitchFamily="49" charset="-122"/>
              </a:rPr>
              <a:t>（</a:t>
            </a:r>
            <a:r>
              <a:rPr lang="en-US" altLang="zh-CN" sz="2800" dirty="0">
                <a:latin typeface="Times New Roman" panose="02020603050405020304" pitchFamily="18" charset="0"/>
                <a:ea typeface="黑体" panose="02010609060101010101" pitchFamily="49" charset="-122"/>
              </a:rPr>
              <a:t>5</a:t>
            </a:r>
            <a:r>
              <a:rPr lang="zh-CN" altLang="en-US" sz="2800" dirty="0">
                <a:latin typeface="Times New Roman" panose="02020603050405020304" pitchFamily="18" charset="0"/>
                <a:ea typeface="黑体" panose="02010609060101010101" pitchFamily="49" charset="-122"/>
              </a:rPr>
              <a:t>）增强子</a:t>
            </a:r>
            <a:r>
              <a:rPr lang="zh-CN" altLang="en-US" sz="3600" dirty="0">
                <a:solidFill>
                  <a:schemeClr val="tx2"/>
                </a:solidFill>
                <a:latin typeface="Times New Roman" panose="02020603050405020304" pitchFamily="18" charset="0"/>
                <a:ea typeface="黑体" panose="02010609060101010101" pitchFamily="49" charset="-122"/>
              </a:rPr>
              <a:t> </a:t>
            </a:r>
            <a:r>
              <a:rPr lang="zh-CN" altLang="en-US" sz="2800" b="1" dirty="0">
                <a:latin typeface="Times New Roman" panose="02020603050405020304" pitchFamily="18" charset="0"/>
                <a:ea typeface="黑体" panose="02010609060101010101" pitchFamily="49" charset="-122"/>
              </a:rPr>
              <a:t>（</a:t>
            </a:r>
            <a:r>
              <a:rPr lang="en-US" altLang="zh-CN" sz="2800" b="1" dirty="0">
                <a:latin typeface="Times New Roman" panose="02020603050405020304" pitchFamily="18" charset="0"/>
                <a:ea typeface="黑体" panose="02010609060101010101" pitchFamily="49" charset="-122"/>
              </a:rPr>
              <a:t>enhancer</a:t>
            </a:r>
            <a:r>
              <a:rPr lang="zh-CN" altLang="en-US" sz="2800" b="1" dirty="0">
                <a:latin typeface="Times New Roman" panose="02020603050405020304" pitchFamily="18" charset="0"/>
                <a:ea typeface="黑体" panose="02010609060101010101" pitchFamily="49" charset="-122"/>
              </a:rPr>
              <a:t>）</a:t>
            </a:r>
            <a:endParaRPr lang="zh-CN" altLang="en-US" sz="2800" b="1" dirty="0">
              <a:latin typeface="Times New Roman" panose="02020603050405020304" pitchFamily="18" charset="0"/>
              <a:ea typeface="黑体" panose="02010609060101010101" pitchFamily="49" charset="-122"/>
            </a:endParaRPr>
          </a:p>
          <a:p>
            <a:pPr eaLnBrk="1" hangingPunct="1">
              <a:lnSpc>
                <a:spcPct val="110000"/>
              </a:lnSpc>
              <a:spcBef>
                <a:spcPct val="30000"/>
              </a:spcBef>
            </a:pPr>
            <a:r>
              <a:rPr lang="zh-CN" altLang="en-US" sz="3600" b="1"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是真核细胞中通过启动子来增强转录 的一种远端性控制元件。增强的是同它连锁的基因的转录频率。</a:t>
            </a:r>
            <a:endParaRPr lang="zh-CN" altLang="en-US" sz="2400" dirty="0">
              <a:latin typeface="Times New Roman" panose="02020603050405020304" pitchFamily="18" charset="0"/>
              <a:ea typeface="黑体" panose="02010609060101010101" pitchFamily="49" charset="-122"/>
            </a:endParaRPr>
          </a:p>
          <a:p>
            <a:pPr eaLnBrk="1" hangingPunct="1">
              <a:lnSpc>
                <a:spcPct val="110000"/>
              </a:lnSpc>
              <a:spcBef>
                <a:spcPct val="30000"/>
              </a:spcBef>
            </a:pPr>
            <a:r>
              <a:rPr lang="zh-CN" altLang="en-US" sz="2400" dirty="0">
                <a:solidFill>
                  <a:schemeClr val="tx1"/>
                </a:solidFill>
                <a:latin typeface="Times New Roman" panose="02020603050405020304" pitchFamily="18" charset="0"/>
                <a:ea typeface="黑体" panose="02010609060101010101" pitchFamily="49" charset="-122"/>
              </a:rPr>
              <a:t>         </a:t>
            </a:r>
            <a:r>
              <a:rPr lang="en-US" altLang="zh-CN" sz="2400" dirty="0">
                <a:solidFill>
                  <a:schemeClr val="tx1"/>
                </a:solidFill>
                <a:latin typeface="Times New Roman" panose="02020603050405020304" pitchFamily="18" charset="0"/>
                <a:ea typeface="黑体" panose="02010609060101010101" pitchFamily="49" charset="-122"/>
              </a:rPr>
              <a:t>1981</a:t>
            </a:r>
            <a:r>
              <a:rPr lang="zh-CN" altLang="en-US" sz="2400" dirty="0">
                <a:solidFill>
                  <a:schemeClr val="tx1"/>
                </a:solidFill>
                <a:latin typeface="Times New Roman" panose="02020603050405020304" pitchFamily="18" charset="0"/>
                <a:ea typeface="黑体" panose="02010609060101010101" pitchFamily="49" charset="-122"/>
              </a:rPr>
              <a:t>年由</a:t>
            </a:r>
            <a:r>
              <a:rPr lang="en-US" altLang="zh-CN" sz="2400" dirty="0">
                <a:solidFill>
                  <a:schemeClr val="tx1"/>
                </a:solidFill>
                <a:latin typeface="Times New Roman" panose="02020603050405020304" pitchFamily="18" charset="0"/>
                <a:ea typeface="黑体" panose="02010609060101010101" pitchFamily="49" charset="-122"/>
              </a:rPr>
              <a:t>Benerji,Rusconi</a:t>
            </a:r>
            <a:r>
              <a:rPr lang="zh-CN" altLang="en-US" sz="2400" dirty="0">
                <a:solidFill>
                  <a:schemeClr val="tx1"/>
                </a:solidFill>
                <a:latin typeface="Times New Roman" panose="02020603050405020304" pitchFamily="18" charset="0"/>
                <a:ea typeface="黑体" panose="02010609060101010101" pitchFamily="49" charset="-122"/>
              </a:rPr>
              <a:t>小组和</a:t>
            </a:r>
            <a:r>
              <a:rPr lang="en-US" altLang="zh-CN" sz="2400" dirty="0">
                <a:solidFill>
                  <a:schemeClr val="tx1"/>
                </a:solidFill>
                <a:latin typeface="Times New Roman" panose="02020603050405020304" pitchFamily="18" charset="0"/>
                <a:ea typeface="黑体" panose="02010609060101010101" pitchFamily="49" charset="-122"/>
              </a:rPr>
              <a:t>Chambom</a:t>
            </a:r>
            <a:r>
              <a:rPr lang="zh-CN" altLang="en-US" sz="2400" dirty="0">
                <a:solidFill>
                  <a:schemeClr val="tx1"/>
                </a:solidFill>
                <a:latin typeface="Times New Roman" panose="02020603050405020304" pitchFamily="18" charset="0"/>
                <a:ea typeface="黑体" panose="02010609060101010101" pitchFamily="49" charset="-122"/>
              </a:rPr>
              <a:t>等发现的，又称远上游序列（</a:t>
            </a:r>
            <a:r>
              <a:rPr lang="en-US" altLang="zh-CN" sz="2400" dirty="0">
                <a:solidFill>
                  <a:schemeClr val="tx1"/>
                </a:solidFill>
                <a:latin typeface="Times New Roman" panose="02020603050405020304" pitchFamily="18" charset="0"/>
                <a:ea typeface="黑体" panose="02010609060101010101" pitchFamily="49" charset="-122"/>
              </a:rPr>
              <a:t>far upstream sequence</a:t>
            </a:r>
            <a:r>
              <a:rPr lang="zh-CN" altLang="en-US" sz="2400" dirty="0">
                <a:solidFill>
                  <a:schemeClr val="tx1"/>
                </a:solidFill>
                <a:latin typeface="Times New Roman" panose="02020603050405020304" pitchFamily="18" charset="0"/>
                <a:ea typeface="黑体" panose="02010609060101010101" pitchFamily="49" charset="-122"/>
              </a:rPr>
              <a:t>）</a:t>
            </a:r>
            <a:endParaRPr lang="zh-CN" altLang="en-US" sz="2400" dirty="0">
              <a:solidFill>
                <a:schemeClr val="tx1"/>
              </a:solidFill>
              <a:latin typeface="Times New Roman" panose="02020603050405020304" pitchFamily="18" charset="0"/>
              <a:ea typeface="黑体" panose="02010609060101010101" pitchFamily="49" charset="-122"/>
            </a:endParaRPr>
          </a:p>
          <a:p>
            <a:pPr eaLnBrk="1" hangingPunct="1">
              <a:lnSpc>
                <a:spcPct val="110000"/>
              </a:lnSpc>
              <a:spcBef>
                <a:spcPct val="30000"/>
              </a:spcBef>
            </a:pPr>
            <a:r>
              <a:rPr lang="zh-CN" altLang="en-US" sz="1800" dirty="0">
                <a:solidFill>
                  <a:schemeClr val="tx1"/>
                </a:solidFill>
                <a:latin typeface="Times New Roman" panose="02020603050405020304" pitchFamily="18" charset="0"/>
                <a:ea typeface="黑体" panose="02010609060101010101" pitchFamily="49" charset="-122"/>
              </a:rPr>
              <a:t>           </a:t>
            </a:r>
            <a:r>
              <a:rPr lang="en-US" altLang="zh-CN" sz="2400" dirty="0">
                <a:solidFill>
                  <a:schemeClr val="tx1"/>
                </a:solidFill>
                <a:latin typeface="Times New Roman" panose="02020603050405020304" pitchFamily="18" charset="0"/>
                <a:ea typeface="黑体" panose="02010609060101010101" pitchFamily="49" charset="-122"/>
              </a:rPr>
              <a:t>1981 Benerji      SV40 DNA    140bp</a:t>
            </a:r>
            <a:r>
              <a:rPr lang="zh-CN" altLang="en-US" sz="2400" dirty="0">
                <a:solidFill>
                  <a:schemeClr val="tx1"/>
                </a:solidFill>
                <a:latin typeface="Times New Roman" panose="02020603050405020304" pitchFamily="18" charset="0"/>
                <a:ea typeface="黑体" panose="02010609060101010101" pitchFamily="49" charset="-122"/>
              </a:rPr>
              <a:t>（增强子）</a:t>
            </a:r>
            <a:endParaRPr lang="zh-CN" altLang="en-US" sz="2400" dirty="0">
              <a:solidFill>
                <a:schemeClr val="tx1"/>
              </a:solidFill>
              <a:latin typeface="Times New Roman" panose="02020603050405020304" pitchFamily="18" charset="0"/>
              <a:ea typeface="黑体" panose="02010609060101010101" pitchFamily="49" charset="-122"/>
            </a:endParaRPr>
          </a:p>
          <a:p>
            <a:pPr eaLnBrk="1" hangingPunct="1">
              <a:lnSpc>
                <a:spcPct val="110000"/>
              </a:lnSpc>
              <a:spcBef>
                <a:spcPct val="30000"/>
              </a:spcBef>
            </a:pPr>
            <a:r>
              <a:rPr lang="zh-CN" altLang="en-US" sz="2400" dirty="0">
                <a:solidFill>
                  <a:schemeClr val="tx1"/>
                </a:solidFill>
                <a:latin typeface="Times New Roman" panose="02020603050405020304" pitchFamily="18" charset="0"/>
                <a:ea typeface="黑体" panose="02010609060101010101" pitchFamily="49" charset="-122"/>
              </a:rPr>
              <a:t>         </a:t>
            </a:r>
            <a:r>
              <a:rPr lang="en-US" altLang="zh-CN" sz="2400" dirty="0">
                <a:solidFill>
                  <a:schemeClr val="tx1"/>
                </a:solidFill>
                <a:latin typeface="Times New Roman" panose="02020603050405020304" pitchFamily="18" charset="0"/>
                <a:ea typeface="黑体" panose="02010609060101010101" pitchFamily="49" charset="-122"/>
              </a:rPr>
              <a:t>SV40  DNA+</a:t>
            </a:r>
            <a:r>
              <a:rPr lang="zh-CN" altLang="en-US" sz="2400" dirty="0">
                <a:solidFill>
                  <a:schemeClr val="tx1"/>
                </a:solidFill>
                <a:latin typeface="Times New Roman" panose="02020603050405020304" pitchFamily="18" charset="0"/>
                <a:ea typeface="黑体" panose="02010609060101010101" pitchFamily="49" charset="-122"/>
              </a:rPr>
              <a:t>兔</a:t>
            </a:r>
            <a:r>
              <a:rPr lang="en-US" altLang="zh-CN" sz="2400" dirty="0">
                <a:solidFill>
                  <a:schemeClr val="tx1"/>
                </a:solidFill>
                <a:latin typeface="Times New Roman" panose="02020603050405020304" pitchFamily="18" charset="0"/>
                <a:ea typeface="黑体" panose="02010609060101010101" pitchFamily="49" charset="-122"/>
              </a:rPr>
              <a:t>β</a:t>
            </a:r>
            <a:r>
              <a:rPr lang="zh-CN" altLang="en-US" sz="2400" dirty="0">
                <a:solidFill>
                  <a:schemeClr val="tx1"/>
                </a:solidFill>
                <a:latin typeface="Times New Roman" panose="02020603050405020304" pitchFamily="18" charset="0"/>
                <a:ea typeface="黑体" panose="02010609060101010101" pitchFamily="49" charset="-122"/>
              </a:rPr>
              <a:t>－血红蛋白融合基因的表达水平↑</a:t>
            </a:r>
            <a:endParaRPr lang="zh-CN" altLang="en-US" sz="2400" dirty="0">
              <a:solidFill>
                <a:schemeClr val="tx1"/>
              </a:solidFill>
              <a:latin typeface="Times New Roman" panose="02020603050405020304" pitchFamily="18" charset="0"/>
              <a:ea typeface="黑体" panose="02010609060101010101" pitchFamily="49" charset="-122"/>
            </a:endParaRPr>
          </a:p>
          <a:p>
            <a:pPr eaLnBrk="1" hangingPunct="1">
              <a:lnSpc>
                <a:spcPct val="110000"/>
              </a:lnSpc>
              <a:spcBef>
                <a:spcPct val="30000"/>
              </a:spcBef>
            </a:pPr>
            <a:r>
              <a:rPr lang="zh-CN" altLang="en-US" sz="2400" dirty="0">
                <a:solidFill>
                  <a:schemeClr val="tx1"/>
                </a:solidFill>
                <a:latin typeface="Times New Roman" panose="02020603050405020304" pitchFamily="18" charset="0"/>
                <a:ea typeface="黑体" panose="02010609060101010101" pitchFamily="49" charset="-122"/>
              </a:rPr>
              <a:t>        其特点是：① </a:t>
            </a:r>
            <a:r>
              <a:rPr lang="zh-CN" altLang="en-US" sz="2400" dirty="0">
                <a:latin typeface="Times New Roman" panose="02020603050405020304" pitchFamily="18" charset="0"/>
                <a:ea typeface="黑体" panose="02010609060101010101" pitchFamily="49" charset="-122"/>
              </a:rPr>
              <a:t>具有远距离效应</a:t>
            </a:r>
            <a:r>
              <a:rPr lang="zh-CN" altLang="en-US" sz="2400" dirty="0">
                <a:solidFill>
                  <a:schemeClr val="tx1"/>
                </a:solidFill>
                <a:latin typeface="Times New Roman" panose="02020603050405020304" pitchFamily="18" charset="0"/>
                <a:ea typeface="黑体" panose="02010609060101010101" pitchFamily="49" charset="-122"/>
              </a:rPr>
              <a:t>：常在上游</a:t>
            </a:r>
            <a:r>
              <a:rPr lang="en-US" altLang="zh-CN" sz="2400" dirty="0">
                <a:solidFill>
                  <a:schemeClr val="tx1"/>
                </a:solidFill>
                <a:latin typeface="Times New Roman" panose="02020603050405020304" pitchFamily="18" charset="0"/>
                <a:ea typeface="黑体" panose="02010609060101010101" pitchFamily="49" charset="-122"/>
              </a:rPr>
              <a:t>-200bp</a:t>
            </a:r>
            <a:r>
              <a:rPr lang="zh-CN" altLang="en-US" sz="2400" dirty="0">
                <a:solidFill>
                  <a:schemeClr val="tx1"/>
                </a:solidFill>
                <a:latin typeface="Times New Roman" panose="02020603050405020304" pitchFamily="18" charset="0"/>
                <a:ea typeface="黑体" panose="02010609060101010101" pitchFamily="49" charset="-122"/>
              </a:rPr>
              <a:t>处，但可增强远处启动子的转录，即使相距十几</a:t>
            </a:r>
            <a:r>
              <a:rPr lang="en-US" altLang="zh-CN" sz="2400" dirty="0">
                <a:solidFill>
                  <a:schemeClr val="tx1"/>
                </a:solidFill>
                <a:latin typeface="Times New Roman" panose="02020603050405020304" pitchFamily="18" charset="0"/>
                <a:ea typeface="黑体" panose="02010609060101010101" pitchFamily="49" charset="-122"/>
              </a:rPr>
              <a:t>Kb</a:t>
            </a:r>
            <a:r>
              <a:rPr lang="zh-CN" altLang="en-US" sz="2400" dirty="0">
                <a:solidFill>
                  <a:schemeClr val="tx1"/>
                </a:solidFill>
                <a:latin typeface="Times New Roman" panose="02020603050405020304" pitchFamily="18" charset="0"/>
                <a:ea typeface="黑体" panose="02010609060101010101" pitchFamily="49" charset="-122"/>
              </a:rPr>
              <a:t>也能发挥其作用；</a:t>
            </a:r>
            <a:endParaRPr lang="zh-CN" altLang="en-US" sz="2400" dirty="0">
              <a:solidFill>
                <a:schemeClr val="tx1"/>
              </a:solidFill>
              <a:latin typeface="Times New Roman" panose="02020603050405020304" pitchFamily="18" charset="0"/>
              <a:ea typeface="黑体" panose="02010609060101010101" pitchFamily="49" charset="-122"/>
            </a:endParaRPr>
          </a:p>
          <a:p>
            <a:pPr eaLnBrk="1" hangingPunct="1">
              <a:lnSpc>
                <a:spcPct val="110000"/>
              </a:lnSpc>
              <a:spcBef>
                <a:spcPct val="30000"/>
              </a:spcBef>
            </a:pPr>
            <a:r>
              <a:rPr lang="zh-CN" altLang="en-US" sz="2400" dirty="0">
                <a:solidFill>
                  <a:schemeClr val="tx1"/>
                </a:solidFill>
                <a:latin typeface="Times New Roman" panose="02020603050405020304" pitchFamily="18" charset="0"/>
                <a:ea typeface="黑体" panose="02010609060101010101" pitchFamily="49" charset="-122"/>
              </a:rPr>
              <a:t>                            ② </a:t>
            </a:r>
            <a:r>
              <a:rPr lang="zh-CN" altLang="en-US" sz="2400" dirty="0">
                <a:latin typeface="Times New Roman" panose="02020603050405020304" pitchFamily="18" charset="0"/>
                <a:ea typeface="黑体" panose="02010609060101010101" pitchFamily="49" charset="-122"/>
              </a:rPr>
              <a:t>无方向性</a:t>
            </a:r>
            <a:r>
              <a:rPr lang="zh-CN" altLang="en-US" sz="2400" dirty="0">
                <a:solidFill>
                  <a:schemeClr val="tx1"/>
                </a:solidFill>
                <a:latin typeface="Times New Roman" panose="02020603050405020304" pitchFamily="18" charset="0"/>
                <a:ea typeface="黑体" panose="02010609060101010101" pitchFamily="49" charset="-122"/>
              </a:rPr>
              <a:t>：在</a:t>
            </a:r>
            <a:r>
              <a:rPr lang="en-US" altLang="zh-CN" sz="2400" dirty="0">
                <a:solidFill>
                  <a:schemeClr val="tx1"/>
                </a:solidFill>
                <a:latin typeface="Times New Roman" panose="02020603050405020304" pitchFamily="18" charset="0"/>
                <a:ea typeface="黑体" panose="02010609060101010101" pitchFamily="49" charset="-122"/>
              </a:rPr>
              <a:t>DNA</a:t>
            </a:r>
            <a:r>
              <a:rPr lang="zh-CN" altLang="en-US" sz="2400" dirty="0">
                <a:solidFill>
                  <a:schemeClr val="tx1"/>
                </a:solidFill>
                <a:latin typeface="Times New Roman" panose="02020603050405020304" pitchFamily="18" charset="0"/>
                <a:ea typeface="黑体" panose="02010609060101010101" pitchFamily="49" charset="-122"/>
              </a:rPr>
              <a:t>双链中没有</a:t>
            </a:r>
            <a:r>
              <a:rPr lang="en-US" altLang="zh-CN" sz="2400" dirty="0">
                <a:solidFill>
                  <a:schemeClr val="tx1"/>
                </a:solidFill>
                <a:latin typeface="Times New Roman" panose="02020603050405020304" pitchFamily="18" charset="0"/>
                <a:ea typeface="黑体" panose="02010609060101010101" pitchFamily="49" charset="-122"/>
              </a:rPr>
              <a:t>5’</a:t>
            </a:r>
            <a:r>
              <a:rPr lang="zh-CN" altLang="en-US" sz="2400" dirty="0">
                <a:solidFill>
                  <a:schemeClr val="tx1"/>
                </a:solidFill>
                <a:latin typeface="Times New Roman" panose="02020603050405020304" pitchFamily="18" charset="0"/>
                <a:ea typeface="黑体" panose="02010609060101010101" pitchFamily="49" charset="-122"/>
              </a:rPr>
              <a:t>端与</a:t>
            </a:r>
            <a:r>
              <a:rPr lang="en-US" altLang="zh-CN" sz="2400" dirty="0">
                <a:solidFill>
                  <a:schemeClr val="tx1"/>
                </a:solidFill>
                <a:latin typeface="Times New Roman" panose="02020603050405020304" pitchFamily="18" charset="0"/>
                <a:ea typeface="黑体" panose="02010609060101010101" pitchFamily="49" charset="-122"/>
              </a:rPr>
              <a:t>3’</a:t>
            </a:r>
            <a:r>
              <a:rPr lang="zh-CN" altLang="en-US" sz="2400" dirty="0">
                <a:solidFill>
                  <a:schemeClr val="tx1"/>
                </a:solidFill>
                <a:latin typeface="Times New Roman" panose="02020603050405020304" pitchFamily="18" charset="0"/>
                <a:ea typeface="黑体" panose="02010609060101010101" pitchFamily="49" charset="-122"/>
              </a:rPr>
              <a:t>端固定的方向性，无论在靶基因的上游，下游或内部都可发挥增强转录的作用 ；</a:t>
            </a:r>
            <a:endParaRPr lang="zh-CN" altLang="en-US" sz="2400" dirty="0">
              <a:solidFill>
                <a:schemeClr val="tx1"/>
              </a:solidFill>
              <a:latin typeface="Times New Roman" panose="02020603050405020304" pitchFamily="18" charset="0"/>
              <a:ea typeface="黑体" panose="02010609060101010101" pitchFamily="49" charset="-122"/>
            </a:endParaRPr>
          </a:p>
          <a:p>
            <a:pPr eaLnBrk="1" hangingPunct="1">
              <a:lnSpc>
                <a:spcPct val="110000"/>
              </a:lnSpc>
              <a:spcBef>
                <a:spcPct val="30000"/>
              </a:spcBef>
            </a:pPr>
            <a:endParaRPr lang="zh-CN" altLang="en-US" sz="2400" dirty="0">
              <a:solidFill>
                <a:schemeClr val="tx1"/>
              </a:solidFill>
              <a:latin typeface="Times New Roman" panose="02020603050405020304" pitchFamily="18" charset="0"/>
              <a:ea typeface="黑体" panose="02010609060101010101" pitchFamily="49" charset="-122"/>
            </a:endParaRPr>
          </a:p>
          <a:p>
            <a:pPr eaLnBrk="1" hangingPunct="1">
              <a:lnSpc>
                <a:spcPct val="110000"/>
              </a:lnSpc>
              <a:spcBef>
                <a:spcPct val="30000"/>
              </a:spcBef>
            </a:pPr>
            <a:endParaRPr lang="zh-CN" altLang="en-US" sz="2400" dirty="0">
              <a:solidFill>
                <a:schemeClr val="tx1"/>
              </a:solidFill>
              <a:latin typeface="Times New Roman" panose="02020603050405020304" pitchFamily="18" charset="0"/>
              <a:ea typeface="黑体" panose="02010609060101010101" pitchFamily="49" charset="-122"/>
            </a:endParaRPr>
          </a:p>
          <a:p>
            <a:pPr eaLnBrk="1" hangingPunct="1">
              <a:lnSpc>
                <a:spcPct val="110000"/>
              </a:lnSpc>
              <a:spcBef>
                <a:spcPct val="30000"/>
              </a:spcBef>
            </a:pPr>
            <a:endParaRPr lang="zh-CN" altLang="en-US" sz="2400" b="1" dirty="0">
              <a:solidFill>
                <a:schemeClr val="tx1"/>
              </a:solidFill>
              <a:latin typeface="Times New Roman" panose="02020603050405020304" pitchFamily="18" charset="0"/>
            </a:endParaRPr>
          </a:p>
          <a:p>
            <a:pPr eaLnBrk="1" hangingPunct="1">
              <a:lnSpc>
                <a:spcPct val="110000"/>
              </a:lnSpc>
              <a:spcBef>
                <a:spcPct val="30000"/>
              </a:spcBef>
            </a:pPr>
            <a:r>
              <a:rPr lang="zh-CN" altLang="en-US" sz="2400" b="1" dirty="0">
                <a:solidFill>
                  <a:schemeClr val="tx1"/>
                </a:solidFill>
                <a:latin typeface="Times New Roman" panose="02020603050405020304" pitchFamily="18" charset="0"/>
              </a:rPr>
              <a:t>增强子可位于基因的</a:t>
            </a:r>
            <a:r>
              <a:rPr lang="en-US" altLang="zh-CN" sz="2400" b="1" dirty="0">
                <a:solidFill>
                  <a:schemeClr val="tx1"/>
                </a:solidFill>
                <a:latin typeface="Times New Roman" panose="02020603050405020304" pitchFamily="18" charset="0"/>
              </a:rPr>
              <a:t>5’</a:t>
            </a:r>
            <a:r>
              <a:rPr lang="zh-CN" altLang="en-US" sz="2400" b="1" dirty="0">
                <a:solidFill>
                  <a:schemeClr val="tx1"/>
                </a:solidFill>
                <a:latin typeface="Times New Roman" panose="02020603050405020304" pitchFamily="18" charset="0"/>
              </a:rPr>
              <a:t>端、</a:t>
            </a:r>
            <a:r>
              <a:rPr lang="en-US" altLang="zh-CN" sz="2400" b="1" dirty="0">
                <a:solidFill>
                  <a:schemeClr val="tx1"/>
                </a:solidFill>
                <a:latin typeface="Times New Roman" panose="02020603050405020304" pitchFamily="18" charset="0"/>
              </a:rPr>
              <a:t>3’</a:t>
            </a:r>
            <a:r>
              <a:rPr lang="zh-CN" altLang="en-US" sz="2400" b="1" dirty="0">
                <a:solidFill>
                  <a:schemeClr val="tx1"/>
                </a:solidFill>
                <a:latin typeface="Times New Roman" panose="02020603050405020304" pitchFamily="18" charset="0"/>
              </a:rPr>
              <a:t>端或者基因的内含子中。</a:t>
            </a:r>
            <a:endParaRPr lang="zh-CN" altLang="en-US" sz="2400" b="1" dirty="0">
              <a:solidFill>
                <a:schemeClr val="tx1"/>
              </a:solidFill>
              <a:latin typeface="Times New Roman" panose="02020603050405020304" pitchFamily="18" charset="0"/>
            </a:endParaRPr>
          </a:p>
          <a:p>
            <a:pPr eaLnBrk="1" hangingPunct="1">
              <a:lnSpc>
                <a:spcPct val="110000"/>
              </a:lnSpc>
              <a:spcBef>
                <a:spcPct val="30000"/>
              </a:spcBef>
            </a:pPr>
            <a:r>
              <a:rPr lang="zh-CN" altLang="en-US" sz="2400" b="1" dirty="0">
                <a:solidFill>
                  <a:schemeClr val="tx1"/>
                </a:solidFill>
                <a:latin typeface="Times New Roman" panose="02020603050405020304" pitchFamily="18" charset="0"/>
              </a:rPr>
              <a:t>                             转录频率增加</a:t>
            </a:r>
            <a:r>
              <a:rPr lang="en-US" altLang="zh-CN" sz="2400" b="1" dirty="0">
                <a:solidFill>
                  <a:schemeClr val="tx1"/>
                </a:solidFill>
                <a:latin typeface="Times New Roman" panose="02020603050405020304" pitchFamily="18" charset="0"/>
              </a:rPr>
              <a:t>10</a:t>
            </a:r>
            <a:r>
              <a:rPr lang="zh-CN" altLang="en-US" sz="2400" b="1" dirty="0">
                <a:solidFill>
                  <a:schemeClr val="tx1"/>
                </a:solidFill>
                <a:latin typeface="Times New Roman" panose="02020603050405020304" pitchFamily="18" charset="0"/>
              </a:rPr>
              <a:t>－</a:t>
            </a:r>
            <a:r>
              <a:rPr lang="en-US" altLang="zh-CN" sz="2400" b="1" dirty="0">
                <a:solidFill>
                  <a:schemeClr val="tx1"/>
                </a:solidFill>
                <a:latin typeface="Times New Roman" panose="02020603050405020304" pitchFamily="18" charset="0"/>
              </a:rPr>
              <a:t>200</a:t>
            </a:r>
            <a:r>
              <a:rPr lang="zh-CN" altLang="en-US" sz="2400" b="1" dirty="0">
                <a:solidFill>
                  <a:schemeClr val="tx1"/>
                </a:solidFill>
                <a:latin typeface="Times New Roman" panose="02020603050405020304" pitchFamily="18" charset="0"/>
              </a:rPr>
              <a:t>倍</a:t>
            </a:r>
            <a:endParaRPr lang="zh-CN" altLang="en-US" sz="2400" b="1" dirty="0">
              <a:solidFill>
                <a:schemeClr val="tx1"/>
              </a:solidFill>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88066" name="Rectangle 2"/>
          <p:cNvSpPr>
            <a:spLocks noGrp="1"/>
          </p:cNvSpPr>
          <p:nvPr>
            <p:ph type="body"/>
          </p:nvPr>
        </p:nvSpPr>
        <p:spPr>
          <a:xfrm>
            <a:off x="250825" y="692150"/>
            <a:ext cx="8662988" cy="5976938"/>
          </a:xfrm>
          <a:ln/>
        </p:spPr>
        <p:txBody>
          <a:bodyPr vert="horz" wrap="square" lIns="91440" tIns="45720" rIns="91440" bIns="45720" anchor="t" anchorCtr="0"/>
          <a:p>
            <a:pPr>
              <a:lnSpc>
                <a:spcPct val="120000"/>
              </a:lnSpc>
              <a:spcBef>
                <a:spcPct val="35000"/>
              </a:spcBef>
              <a:buNone/>
            </a:pPr>
            <a:r>
              <a:rPr lang="en-US" altLang="zh-CN" sz="2400" dirty="0">
                <a:latin typeface="黑体" panose="02010609060101010101" pitchFamily="49" charset="-122"/>
                <a:ea typeface="黑体" panose="02010609060101010101" pitchFamily="49" charset="-122"/>
              </a:rPr>
              <a:t>③ </a:t>
            </a:r>
            <a:r>
              <a:rPr lang="zh-CN" altLang="en-US" sz="2400" dirty="0">
                <a:solidFill>
                  <a:srgbClr val="FFFF00"/>
                </a:solidFill>
                <a:latin typeface="Times New Roman" panose="02020603050405020304" pitchFamily="18" charset="0"/>
                <a:ea typeface="黑体" panose="02010609060101010101" pitchFamily="49" charset="-122"/>
              </a:rPr>
              <a:t>顺式调节</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只调节位于同一染色体上的靶基因，而对其它染色体上的基因无作用；</a:t>
            </a:r>
            <a:endParaRPr lang="zh-CN" altLang="en-US" sz="2400" dirty="0">
              <a:latin typeface="Times New Roman" panose="02020603050405020304" pitchFamily="18" charset="0"/>
              <a:ea typeface="黑体" panose="02010609060101010101" pitchFamily="49" charset="-122"/>
            </a:endParaRPr>
          </a:p>
          <a:p>
            <a:pPr>
              <a:lnSpc>
                <a:spcPct val="120000"/>
              </a:lnSpc>
              <a:spcBef>
                <a:spcPct val="35000"/>
              </a:spcBef>
              <a:buNone/>
            </a:pPr>
            <a:r>
              <a:rPr lang="zh-CN" altLang="en-US" sz="2400" dirty="0">
                <a:latin typeface="Times New Roman" panose="02020603050405020304" pitchFamily="18" charset="0"/>
                <a:ea typeface="黑体" panose="02010609060101010101" pitchFamily="49" charset="-122"/>
              </a:rPr>
              <a:t>④ </a:t>
            </a:r>
            <a:r>
              <a:rPr lang="zh-CN" altLang="en-US" sz="2400" dirty="0">
                <a:solidFill>
                  <a:srgbClr val="FFFF00"/>
                </a:solidFill>
                <a:latin typeface="Times New Roman" panose="02020603050405020304" pitchFamily="18" charset="0"/>
                <a:ea typeface="黑体" panose="02010609060101010101" pitchFamily="49" charset="-122"/>
              </a:rPr>
              <a:t>无物种和基因的特异性</a:t>
            </a:r>
            <a:r>
              <a:rPr lang="zh-CN" altLang="en-US" sz="2400" dirty="0">
                <a:latin typeface="Times New Roman" panose="02020603050405020304" pitchFamily="18" charset="0"/>
                <a:ea typeface="黑体" panose="02010609060101010101" pitchFamily="49" charset="-122"/>
              </a:rPr>
              <a:t>，对同源或异源基因同样有效，可以接到异源基因上发挥作用，如将</a:t>
            </a:r>
            <a:r>
              <a:rPr lang="en-US" altLang="zh-CN" sz="2000" dirty="0">
                <a:latin typeface="Times New Roman" panose="02020603050405020304" pitchFamily="18" charset="0"/>
                <a:ea typeface="黑体" panose="02010609060101010101" pitchFamily="49" charset="-122"/>
              </a:rPr>
              <a:t>SV40</a:t>
            </a:r>
            <a:r>
              <a:rPr lang="zh-CN" altLang="en-US" sz="2400" dirty="0">
                <a:latin typeface="Times New Roman" panose="02020603050405020304" pitchFamily="18" charset="0"/>
                <a:ea typeface="黑体" panose="02010609060101010101" pitchFamily="49" charset="-122"/>
              </a:rPr>
              <a:t>的增强子接到兔</a:t>
            </a:r>
            <a:r>
              <a:rPr lang="en-US" altLang="zh-CN" sz="2400" dirty="0">
                <a:latin typeface="Times New Roman" panose="02020603050405020304" pitchFamily="18" charset="0"/>
                <a:ea typeface="黑体" panose="02010609060101010101" pitchFamily="49" charset="-122"/>
              </a:rPr>
              <a:t>β-</a:t>
            </a:r>
            <a:r>
              <a:rPr lang="zh-CN" altLang="en-US" sz="2400" dirty="0">
                <a:latin typeface="Times New Roman" panose="02020603050405020304" pitchFamily="18" charset="0"/>
                <a:ea typeface="黑体" panose="02010609060101010101" pitchFamily="49" charset="-122"/>
              </a:rPr>
              <a:t>珠蛋白基因前，引入</a:t>
            </a:r>
            <a:r>
              <a:rPr lang="en-US" altLang="zh-CN" sz="2000" dirty="0">
                <a:latin typeface="Times New Roman" panose="02020603050405020304" pitchFamily="18" charset="0"/>
                <a:ea typeface="黑体" panose="02010609060101010101" pitchFamily="49" charset="-122"/>
              </a:rPr>
              <a:t>Hela</a:t>
            </a:r>
            <a:r>
              <a:rPr lang="zh-CN" altLang="en-US" sz="2400" dirty="0">
                <a:latin typeface="Times New Roman" panose="02020603050405020304" pitchFamily="18" charset="0"/>
                <a:ea typeface="黑体" panose="02010609060101010101" pitchFamily="49" charset="-122"/>
              </a:rPr>
              <a:t>细胞，此珠蛋白基因转录增强</a:t>
            </a:r>
            <a:r>
              <a:rPr lang="en-US" altLang="zh-CN" sz="2000" dirty="0">
                <a:latin typeface="Times New Roman" panose="02020603050405020304" pitchFamily="18" charset="0"/>
                <a:ea typeface="黑体" panose="02010609060101010101" pitchFamily="49" charset="-122"/>
              </a:rPr>
              <a:t>200</a:t>
            </a:r>
            <a:r>
              <a:rPr lang="zh-CN" altLang="en-US" sz="2400" dirty="0">
                <a:latin typeface="Times New Roman" panose="02020603050405020304" pitchFamily="18" charset="0"/>
                <a:ea typeface="黑体" panose="02010609060101010101" pitchFamily="49" charset="-122"/>
              </a:rPr>
              <a:t>倍。</a:t>
            </a:r>
            <a:endParaRPr lang="zh-CN" altLang="en-US" sz="2400" dirty="0">
              <a:latin typeface="Times New Roman" panose="02020603050405020304" pitchFamily="18" charset="0"/>
              <a:ea typeface="黑体" panose="02010609060101010101" pitchFamily="49" charset="-122"/>
            </a:endParaRPr>
          </a:p>
          <a:p>
            <a:pPr>
              <a:lnSpc>
                <a:spcPct val="120000"/>
              </a:lnSpc>
              <a:spcBef>
                <a:spcPct val="35000"/>
              </a:spcBef>
              <a:buNone/>
            </a:pPr>
            <a:r>
              <a:rPr lang="zh-CN" altLang="en-US" sz="2400" dirty="0">
                <a:latin typeface="Times New Roman" panose="02020603050405020304" pitchFamily="18" charset="0"/>
                <a:ea typeface="黑体" panose="02010609060101010101" pitchFamily="49" charset="-122"/>
              </a:rPr>
              <a:t>⑤ </a:t>
            </a:r>
            <a:r>
              <a:rPr lang="zh-CN" altLang="en-US" sz="2400" dirty="0">
                <a:solidFill>
                  <a:srgbClr val="FFFF00"/>
                </a:solidFill>
                <a:latin typeface="Times New Roman" panose="02020603050405020304" pitchFamily="18" charset="0"/>
                <a:ea typeface="黑体" panose="02010609060101010101" pitchFamily="49" charset="-122"/>
              </a:rPr>
              <a:t>具有组织的特异性</a:t>
            </a:r>
            <a:r>
              <a:rPr lang="en-US" altLang="zh-CN" sz="2400" dirty="0">
                <a:latin typeface="Times New Roman" panose="02020603050405020304" pitchFamily="18" charset="0"/>
                <a:ea typeface="黑体" panose="02010609060101010101" pitchFamily="49" charset="-122"/>
              </a:rPr>
              <a:t>: SV40</a:t>
            </a:r>
            <a:r>
              <a:rPr lang="zh-CN" altLang="en-US" sz="2400" dirty="0">
                <a:latin typeface="Times New Roman" panose="02020603050405020304" pitchFamily="18" charset="0"/>
                <a:ea typeface="黑体" panose="02010609060101010101" pitchFamily="49" charset="-122"/>
              </a:rPr>
              <a:t>的增强子在</a:t>
            </a:r>
            <a:r>
              <a:rPr lang="en-US" altLang="zh-CN" sz="2400" dirty="0">
                <a:latin typeface="Times New Roman" panose="02020603050405020304" pitchFamily="18" charset="0"/>
                <a:ea typeface="黑体" panose="02010609060101010101" pitchFamily="49" charset="-122"/>
              </a:rPr>
              <a:t>3T3</a:t>
            </a:r>
            <a:r>
              <a:rPr lang="zh-CN" altLang="en-US" sz="2400" dirty="0">
                <a:latin typeface="Times New Roman" panose="02020603050405020304" pitchFamily="18" charset="0"/>
                <a:ea typeface="黑体" panose="02010609060101010101" pitchFamily="49" charset="-122"/>
              </a:rPr>
              <a:t>细胞中比多瘤病毒的增强子要弱，但在</a:t>
            </a:r>
            <a:r>
              <a:rPr lang="en-US" altLang="zh-CN" sz="2400" dirty="0">
                <a:latin typeface="Times New Roman" panose="02020603050405020304" pitchFamily="18" charset="0"/>
                <a:ea typeface="黑体" panose="02010609060101010101" pitchFamily="49" charset="-122"/>
              </a:rPr>
              <a:t>Hela</a:t>
            </a:r>
            <a:r>
              <a:rPr lang="zh-CN" altLang="en-US" sz="2400" dirty="0">
                <a:latin typeface="Times New Roman" panose="02020603050405020304" pitchFamily="18" charset="0"/>
                <a:ea typeface="黑体" panose="02010609060101010101" pitchFamily="49" charset="-122"/>
              </a:rPr>
              <a:t>细胞中</a:t>
            </a:r>
            <a:r>
              <a:rPr lang="en-US" altLang="zh-CN" sz="2400" dirty="0">
                <a:latin typeface="Times New Roman" panose="02020603050405020304" pitchFamily="18" charset="0"/>
                <a:ea typeface="黑体" panose="02010609060101010101" pitchFamily="49" charset="-122"/>
              </a:rPr>
              <a:t>SV40</a:t>
            </a:r>
            <a:r>
              <a:rPr lang="zh-CN" altLang="en-US" sz="2400" dirty="0">
                <a:latin typeface="Times New Roman" panose="02020603050405020304" pitchFamily="18" charset="0"/>
                <a:ea typeface="黑体" panose="02010609060101010101" pitchFamily="49" charset="-122"/>
              </a:rPr>
              <a:t>的增强子比多瘤病毒的要强</a:t>
            </a:r>
            <a:r>
              <a:rPr lang="en-US" altLang="zh-CN" sz="2400" dirty="0">
                <a:latin typeface="Times New Roman" panose="02020603050405020304" pitchFamily="18" charset="0"/>
                <a:ea typeface="黑体" panose="02010609060101010101" pitchFamily="49" charset="-122"/>
              </a:rPr>
              <a:t>5</a:t>
            </a:r>
            <a:r>
              <a:rPr lang="zh-CN" altLang="en-US" sz="2400" dirty="0">
                <a:latin typeface="Times New Roman" panose="02020603050405020304" pitchFamily="18" charset="0"/>
                <a:ea typeface="黑体" panose="02010609060101010101" pitchFamily="49" charset="-122"/>
              </a:rPr>
              <a:t>倍，抗体基因的增强子只有在</a:t>
            </a:r>
            <a:r>
              <a:rPr lang="en-US" altLang="zh-CN" sz="2400" dirty="0">
                <a:latin typeface="Times New Roman" panose="02020603050405020304" pitchFamily="18" charset="0"/>
                <a:ea typeface="黑体" panose="02010609060101010101" pitchFamily="49" charset="-122"/>
              </a:rPr>
              <a:t>B</a:t>
            </a:r>
            <a:r>
              <a:rPr lang="zh-CN" altLang="en-US" sz="2400" dirty="0">
                <a:latin typeface="Times New Roman" panose="02020603050405020304" pitchFamily="18" charset="0"/>
                <a:ea typeface="黑体" panose="02010609060101010101" pitchFamily="49" charset="-122"/>
              </a:rPr>
              <a:t>淋巴细胞中才起作用。增强子的效应需特定的蛋白质因子参与。</a:t>
            </a:r>
            <a:endParaRPr lang="zh-CN" altLang="en-US" sz="2400" dirty="0">
              <a:latin typeface="Times New Roman" panose="02020603050405020304" pitchFamily="18" charset="0"/>
              <a:ea typeface="黑体" panose="02010609060101010101" pitchFamily="49" charset="-122"/>
            </a:endParaRPr>
          </a:p>
          <a:p>
            <a:pPr>
              <a:lnSpc>
                <a:spcPct val="120000"/>
              </a:lnSpc>
              <a:spcBef>
                <a:spcPct val="35000"/>
              </a:spcBef>
              <a:buNone/>
            </a:pPr>
            <a:r>
              <a:rPr lang="zh-CN" altLang="en-US" sz="2400" dirty="0">
                <a:latin typeface="Times New Roman" panose="02020603050405020304" pitchFamily="18" charset="0"/>
                <a:ea typeface="黑体" panose="02010609060101010101" pitchFamily="49" charset="-122"/>
              </a:rPr>
              <a:t>⑥ </a:t>
            </a:r>
            <a:r>
              <a:rPr lang="zh-CN" altLang="en-US" sz="2400" dirty="0">
                <a:solidFill>
                  <a:srgbClr val="FFFF00"/>
                </a:solidFill>
                <a:latin typeface="Times New Roman" panose="02020603050405020304" pitchFamily="18" charset="0"/>
                <a:ea typeface="黑体" panose="02010609060101010101" pitchFamily="49" charset="-122"/>
              </a:rPr>
              <a:t>有相位性</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增强子的活性与其在</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双螺旋结构中的空间方向性有关（其作用和</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的构象有关）。</a:t>
            </a:r>
            <a:endParaRPr lang="zh-CN" altLang="en-US" sz="2400" dirty="0">
              <a:latin typeface="Times New Roman" panose="02020603050405020304" pitchFamily="18"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89090" name="Rectangle 2"/>
          <p:cNvSpPr>
            <a:spLocks noGrp="1"/>
          </p:cNvSpPr>
          <p:nvPr>
            <p:ph type="body"/>
          </p:nvPr>
        </p:nvSpPr>
        <p:spPr>
          <a:xfrm>
            <a:off x="430213" y="549275"/>
            <a:ext cx="8713787" cy="5616575"/>
          </a:xfrm>
          <a:ln/>
        </p:spPr>
        <p:txBody>
          <a:bodyPr vert="horz" wrap="square" lIns="91440" tIns="45720" rIns="91440" bIns="45720" anchor="t" anchorCtr="0"/>
          <a:p>
            <a:pPr marL="0" indent="0">
              <a:lnSpc>
                <a:spcPct val="110000"/>
              </a:lnSpc>
              <a:spcBef>
                <a:spcPct val="30000"/>
              </a:spcBef>
              <a:buNone/>
            </a:pPr>
            <a:r>
              <a:rPr lang="en-US" altLang="zh-CN" sz="2400" b="1" dirty="0">
                <a:latin typeface="Times New Roman" panose="02020603050405020304" pitchFamily="18" charset="0"/>
                <a:ea typeface="黑体" panose="02010609060101010101" pitchFamily="49" charset="-122"/>
              </a:rPr>
              <a:t>⑦ </a:t>
            </a:r>
            <a:r>
              <a:rPr lang="zh-CN" altLang="en-US" sz="2400" dirty="0">
                <a:solidFill>
                  <a:srgbClr val="FFFF00"/>
                </a:solidFill>
                <a:latin typeface="Times New Roman" panose="02020603050405020304" pitchFamily="18" charset="0"/>
                <a:ea typeface="黑体" panose="02010609060101010101" pitchFamily="49" charset="-122"/>
              </a:rPr>
              <a:t>有的增强子可以对外部信号产生反应</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如热体克基因在高温下才表达。编码重金属蛋白的金属硫蛋白基因在镉和锌存在下才表达。某些增强子可以被固醇类激活。 </a:t>
            </a:r>
            <a:endParaRPr lang="zh-CN" altLang="en-US" sz="2400" dirty="0">
              <a:latin typeface="Times New Roman" panose="02020603050405020304" pitchFamily="18" charset="0"/>
              <a:ea typeface="黑体" panose="02010609060101010101" pitchFamily="49" charset="-122"/>
            </a:endParaRPr>
          </a:p>
          <a:p>
            <a:pPr marL="0" indent="0">
              <a:lnSpc>
                <a:spcPct val="110000"/>
              </a:lnSpc>
              <a:spcBef>
                <a:spcPct val="30000"/>
              </a:spcBef>
              <a:buNone/>
            </a:pPr>
            <a:r>
              <a:rPr lang="zh-CN" altLang="en-US" sz="2400" b="1" dirty="0">
                <a:latin typeface="Times New Roman" panose="02020603050405020304" pitchFamily="18" charset="0"/>
                <a:ea typeface="黑体" panose="02010609060101010101" pitchFamily="49" charset="-122"/>
              </a:rPr>
              <a:t>⑧</a:t>
            </a:r>
            <a:r>
              <a:rPr lang="zh-CN" altLang="en-US" sz="2400" dirty="0">
                <a:latin typeface="Times New Roman" panose="02020603050405020304" pitchFamily="18" charset="0"/>
                <a:ea typeface="黑体" panose="02010609060101010101" pitchFamily="49" charset="-122"/>
              </a:rPr>
              <a:t>增强子含有许多可与不同转录因子结合的基序，可以不同的组合方式调控基因的表达，在已研究过的绝大多数基因的表达调控模式中都发现组成增强子的不同基序或模块</a:t>
            </a:r>
            <a:r>
              <a:rPr lang="zh-CN" altLang="en-US" sz="1600" dirty="0">
                <a:latin typeface="Times New Roman" panose="02020603050405020304" pitchFamily="18" charset="0"/>
                <a:ea typeface="黑体" panose="02010609060101010101" pitchFamily="49" charset="-122"/>
              </a:rPr>
              <a:t>（</a:t>
            </a:r>
            <a:r>
              <a:rPr lang="en-US" altLang="zh-CN" sz="1600" dirty="0">
                <a:latin typeface="Times New Roman" panose="02020603050405020304" pitchFamily="18" charset="0"/>
                <a:ea typeface="黑体" panose="02010609060101010101" pitchFamily="49" charset="-122"/>
              </a:rPr>
              <a:t>module</a:t>
            </a:r>
            <a:r>
              <a:rPr lang="zh-CN" altLang="en-US" sz="16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之间可形成不同的组合</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它们是基因差别表达</a:t>
            </a:r>
            <a:r>
              <a:rPr lang="zh-CN" altLang="en-US" sz="1800" dirty="0">
                <a:latin typeface="Times New Roman" panose="02020603050405020304" pitchFamily="18" charset="0"/>
                <a:ea typeface="黑体" panose="02010609060101010101" pitchFamily="49" charset="-122"/>
              </a:rPr>
              <a:t>（</a:t>
            </a:r>
            <a:r>
              <a:rPr lang="en-US" altLang="zh-CN" sz="1800" dirty="0">
                <a:latin typeface="Times New Roman" panose="02020603050405020304" pitchFamily="18" charset="0"/>
                <a:ea typeface="黑体" panose="02010609060101010101" pitchFamily="49" charset="-122"/>
              </a:rPr>
              <a:t>differential expression</a:t>
            </a:r>
            <a:r>
              <a:rPr lang="zh-CN" altLang="en-US" sz="18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的主要原因。</a:t>
            </a:r>
            <a:endParaRPr lang="zh-CN" altLang="en-US" sz="2400" dirty="0">
              <a:latin typeface="Times New Roman" panose="02020603050405020304" pitchFamily="18" charset="0"/>
              <a:ea typeface="黑体" panose="02010609060101010101" pitchFamily="49" charset="-122"/>
            </a:endParaRPr>
          </a:p>
          <a:p>
            <a:pPr marL="0" indent="0">
              <a:lnSpc>
                <a:spcPct val="110000"/>
              </a:lnSpc>
              <a:spcBef>
                <a:spcPct val="30000"/>
              </a:spcBef>
              <a:buNone/>
            </a:pPr>
            <a:r>
              <a:rPr lang="zh-CN" altLang="en-US" sz="2400" dirty="0">
                <a:solidFill>
                  <a:srgbClr val="FFFF00"/>
                </a:solidFill>
                <a:latin typeface="Times New Roman" panose="02020603050405020304" pitchFamily="18" charset="0"/>
                <a:ea typeface="黑体" panose="02010609060101010101" pitchFamily="49" charset="-122"/>
              </a:rPr>
              <a:t>组织和细胞专一性增强子</a:t>
            </a:r>
            <a:r>
              <a:rPr lang="zh-CN" altLang="en-US" sz="2400" dirty="0">
                <a:latin typeface="Times New Roman" panose="02020603050405020304" pitchFamily="18" charset="0"/>
                <a:ea typeface="黑体" panose="02010609060101010101" pitchFamily="49" charset="-122"/>
              </a:rPr>
              <a:t>：只在特殊的组织细胞、特定的转录因子参与下，才能发挥其功能。</a:t>
            </a:r>
            <a:endParaRPr lang="zh-CN" altLang="en-US" sz="2400" dirty="0">
              <a:latin typeface="Times New Roman" panose="02020603050405020304" pitchFamily="18" charset="0"/>
              <a:ea typeface="黑体" panose="02010609060101010101" pitchFamily="49" charset="-122"/>
            </a:endParaRPr>
          </a:p>
          <a:p>
            <a:pPr marL="0" indent="0">
              <a:lnSpc>
                <a:spcPct val="110000"/>
              </a:lnSpc>
              <a:spcBef>
                <a:spcPct val="30000"/>
              </a:spcBef>
              <a:buNone/>
            </a:pPr>
            <a:r>
              <a:rPr lang="zh-CN" altLang="en-US" sz="2400" dirty="0">
                <a:solidFill>
                  <a:srgbClr val="FFFF00"/>
                </a:solidFill>
                <a:latin typeface="Times New Roman" panose="02020603050405020304" pitchFamily="18" charset="0"/>
                <a:ea typeface="黑体" panose="02010609060101010101" pitchFamily="49" charset="-122"/>
              </a:rPr>
              <a:t>诱导性增强子</a:t>
            </a:r>
            <a:r>
              <a:rPr lang="zh-CN" altLang="en-US" sz="24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这种增强子的活性通常要有特定的启动子参与。</a:t>
            </a:r>
            <a:endParaRPr lang="zh-CN" altLang="en-US" sz="2000" dirty="0">
              <a:latin typeface="Times New Roman" panose="02020603050405020304" pitchFamily="18" charset="0"/>
              <a:ea typeface="黑体" panose="02010609060101010101" pitchFamily="49" charset="-122"/>
            </a:endParaRPr>
          </a:p>
          <a:p>
            <a:pPr marL="0" indent="0">
              <a:lnSpc>
                <a:spcPct val="110000"/>
              </a:lnSpc>
              <a:spcBef>
                <a:spcPct val="30000"/>
              </a:spcBef>
            </a:pPr>
            <a:r>
              <a:rPr lang="zh-CN" altLang="en-US" sz="2400" dirty="0">
                <a:latin typeface="Times New Roman" panose="02020603050405020304" pitchFamily="18" charset="0"/>
                <a:ea typeface="黑体" panose="02010609060101010101" pitchFamily="49" charset="-122"/>
              </a:rPr>
              <a:t>例如：金属硫蛋白基因可以在多种组织细胞中转录，又可受类固醇激素、锌、镉和生长因子等的诱导而提高转录水平。</a:t>
            </a:r>
            <a:endParaRPr lang="zh-CN" altLang="en-US" sz="2400" dirty="0">
              <a:latin typeface="Times New Roman" panose="02020603050405020304" pitchFamily="18" charset="0"/>
              <a:ea typeface="黑体" panose="02010609060101010101" pitchFamily="49" charset="-122"/>
            </a:endParaRPr>
          </a:p>
          <a:p>
            <a:pPr marL="0" indent="0">
              <a:lnSpc>
                <a:spcPct val="110000"/>
              </a:lnSpc>
              <a:spcBef>
                <a:spcPct val="30000"/>
              </a:spcBef>
            </a:pPr>
            <a:endParaRPr lang="zh-CN" altLang="en-US" sz="2400" dirty="0">
              <a:latin typeface="Times New Roman" panose="02020603050405020304" pitchFamily="18" charset="0"/>
              <a:ea typeface="黑体" panose="02010609060101010101" pitchFamily="49" charset="-122"/>
            </a:endParaRPr>
          </a:p>
          <a:p>
            <a:pPr marL="0" indent="0">
              <a:lnSpc>
                <a:spcPct val="120000"/>
              </a:lnSpc>
              <a:spcBef>
                <a:spcPct val="30000"/>
              </a:spcBef>
            </a:pPr>
            <a:endParaRPr lang="zh-CN" altLang="en-US" sz="2400" b="1" dirty="0"/>
          </a:p>
          <a:p>
            <a:pPr marL="0" indent="0">
              <a:lnSpc>
                <a:spcPct val="80000"/>
              </a:lnSpc>
            </a:pPr>
            <a:endParaRPr lang="zh-CN" altLang="en-US" sz="2400" b="1" dirty="0">
              <a:solidFill>
                <a:srgbClr val="FFFF00"/>
              </a:solidFill>
            </a:endParaRPr>
          </a:p>
          <a:p>
            <a:pPr marL="0" indent="0">
              <a:lnSpc>
                <a:spcPct val="80000"/>
              </a:lnSpc>
              <a:buNone/>
            </a:pPr>
            <a:r>
              <a:rPr lang="zh-CN" altLang="en-US" sz="2800" b="1" dirty="0"/>
              <a:t>         </a:t>
            </a:r>
            <a:endParaRPr lang="zh-CN" altLang="en-US" sz="2800" b="1" dirty="0"/>
          </a:p>
          <a:p>
            <a:pPr marL="0" indent="0">
              <a:lnSpc>
                <a:spcPct val="80000"/>
              </a:lnSpc>
            </a:pPr>
            <a:endParaRPr lang="en-US" altLang="zh-CN" sz="2800"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5" name="Rectangle 3"/>
          <p:cNvSpPr>
            <a:spLocks noGrp="1"/>
          </p:cNvSpPr>
          <p:nvPr>
            <p:ph type="body"/>
          </p:nvPr>
        </p:nvSpPr>
        <p:spPr>
          <a:xfrm>
            <a:off x="381635" y="1905000"/>
            <a:ext cx="8208963" cy="4114800"/>
          </a:xfrm>
          <a:ln/>
        </p:spPr>
        <p:txBody>
          <a:bodyPr vert="horz" wrap="square" lIns="91440" tIns="45720" rIns="91440" bIns="45720" anchor="t" anchorCtr="0"/>
          <a:p>
            <a:pPr>
              <a:lnSpc>
                <a:spcPct val="150000"/>
              </a:lnSpc>
              <a:spcBef>
                <a:spcPct val="0"/>
              </a:spcBef>
              <a:buNone/>
            </a:pPr>
            <a:r>
              <a:rPr lang="en-US" altLang="zh-CN" sz="2800" b="1" dirty="0">
                <a:latin typeface="宋体" panose="02010600030101010101" pitchFamily="2" charset="-122"/>
              </a:rPr>
              <a:t>  </a:t>
            </a:r>
            <a:r>
              <a:rPr lang="zh-CN" altLang="en-US" sz="2400" dirty="0">
                <a:latin typeface="Times New Roman" panose="02020603050405020304" pitchFamily="18" charset="0"/>
                <a:ea typeface="黑体" panose="02010609060101010101" pitchFamily="49" charset="-122"/>
              </a:rPr>
              <a:t>真核细胞基因</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的间插序列（</a:t>
            </a:r>
            <a:r>
              <a:rPr lang="en-US" altLang="zh-CN" sz="2400" dirty="0">
                <a:latin typeface="Times New Roman" panose="02020603050405020304" pitchFamily="18" charset="0"/>
                <a:ea typeface="黑体" panose="02010609060101010101" pitchFamily="49" charset="-122"/>
              </a:rPr>
              <a:t>intervening sequence</a:t>
            </a:r>
            <a:r>
              <a:rPr lang="zh-CN" altLang="en-US" sz="2400" dirty="0">
                <a:latin typeface="Times New Roman" panose="02020603050405020304" pitchFamily="18" charset="0"/>
                <a:ea typeface="黑体" panose="02010609060101010101" pitchFamily="49" charset="-122"/>
              </a:rPr>
              <a:t>），即不连续基因（</a:t>
            </a:r>
            <a:r>
              <a:rPr lang="en-US" altLang="zh-CN" sz="2400" dirty="0">
                <a:latin typeface="Times New Roman" panose="02020603050405020304" pitchFamily="18" charset="0"/>
                <a:ea typeface="黑体" panose="02010609060101010101" pitchFamily="49" charset="-122"/>
              </a:rPr>
              <a:t>interrupted gene</a:t>
            </a:r>
            <a:r>
              <a:rPr lang="zh-CN" altLang="en-US" sz="2400" dirty="0">
                <a:latin typeface="Times New Roman" panose="02020603050405020304" pitchFamily="18" charset="0"/>
                <a:ea typeface="黑体" panose="02010609060101010101" pitchFamily="49" charset="-122"/>
              </a:rPr>
              <a:t>）的间插序列称为</a:t>
            </a:r>
            <a:r>
              <a:rPr lang="zh-CN" altLang="en-US" sz="2400" dirty="0">
                <a:solidFill>
                  <a:srgbClr val="FF0000"/>
                </a:solidFill>
                <a:latin typeface="Times New Roman" panose="02020603050405020304" pitchFamily="18" charset="0"/>
                <a:ea typeface="黑体" panose="02010609060101010101" pitchFamily="49" charset="-122"/>
              </a:rPr>
              <a:t>内含子</a:t>
            </a:r>
            <a:r>
              <a:rPr lang="en-US" altLang="zh-CN" sz="2400" dirty="0">
                <a:solidFill>
                  <a:srgbClr val="FF0000"/>
                </a:solidFill>
                <a:latin typeface="Times New Roman" panose="02020603050405020304" pitchFamily="18" charset="0"/>
                <a:ea typeface="黑体" panose="02010609060101010101" pitchFamily="49" charset="-122"/>
              </a:rPr>
              <a:t>(intron)</a:t>
            </a:r>
            <a:r>
              <a:rPr lang="zh-CN" altLang="en-US" sz="2400" dirty="0">
                <a:latin typeface="Times New Roman" panose="02020603050405020304" pitchFamily="18" charset="0"/>
                <a:ea typeface="黑体" panose="02010609060101010101" pitchFamily="49" charset="-122"/>
              </a:rPr>
              <a:t>。被内含子隔开的基因序列，即出现在成熟</a:t>
            </a:r>
            <a:r>
              <a:rPr lang="en-US" altLang="zh-CN" sz="2400" dirty="0">
                <a:latin typeface="Times New Roman" panose="02020603050405020304" pitchFamily="18" charset="0"/>
                <a:ea typeface="黑体" panose="02010609060101010101" pitchFamily="49" charset="-122"/>
              </a:rPr>
              <a:t>RNA</a:t>
            </a:r>
            <a:r>
              <a:rPr lang="zh-CN" altLang="en-US" sz="2400" dirty="0">
                <a:latin typeface="Times New Roman" panose="02020603050405020304" pitchFamily="18" charset="0"/>
                <a:ea typeface="黑体" panose="02010609060101010101" pitchFamily="49" charset="-122"/>
              </a:rPr>
              <a:t>中的序列称为</a:t>
            </a:r>
            <a:r>
              <a:rPr lang="zh-CN" altLang="en-US" sz="2400" dirty="0">
                <a:solidFill>
                  <a:srgbClr val="FF0000"/>
                </a:solidFill>
                <a:latin typeface="Times New Roman" panose="02020603050405020304" pitchFamily="18" charset="0"/>
                <a:ea typeface="黑体" panose="02010609060101010101" pitchFamily="49" charset="-122"/>
              </a:rPr>
              <a:t>外显子（</a:t>
            </a:r>
            <a:r>
              <a:rPr lang="en-US" altLang="zh-CN" sz="2400" dirty="0">
                <a:solidFill>
                  <a:srgbClr val="FF0000"/>
                </a:solidFill>
                <a:latin typeface="Times New Roman" panose="02020603050405020304" pitchFamily="18" charset="0"/>
                <a:ea typeface="黑体" panose="02010609060101010101" pitchFamily="49" charset="-122"/>
              </a:rPr>
              <a:t>exon</a:t>
            </a:r>
            <a:r>
              <a:rPr lang="zh-CN" altLang="en-US" sz="2400" dirty="0">
                <a:solidFill>
                  <a:srgbClr val="FF0000"/>
                </a:solidFill>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a:t>
            </a:r>
            <a:r>
              <a:rPr lang="zh-CN" altLang="en-US" sz="2400" dirty="0">
                <a:solidFill>
                  <a:srgbClr val="FFFF00"/>
                </a:solidFill>
                <a:latin typeface="Times New Roman" panose="02020603050405020304" pitchFamily="18" charset="0"/>
                <a:ea typeface="黑体" panose="02010609060101010101" pitchFamily="49" charset="-122"/>
              </a:rPr>
              <a:t>真核生物前体</a:t>
            </a:r>
            <a:r>
              <a:rPr lang="en-US" altLang="zh-CN" sz="2400" dirty="0">
                <a:solidFill>
                  <a:srgbClr val="FFFF00"/>
                </a:solidFill>
                <a:latin typeface="Times New Roman" panose="02020603050405020304" pitchFamily="18" charset="0"/>
                <a:ea typeface="黑体" panose="02010609060101010101" pitchFamily="49" charset="-122"/>
              </a:rPr>
              <a:t>mRNA</a:t>
            </a:r>
            <a:r>
              <a:rPr lang="zh-CN" altLang="en-US" sz="2400" dirty="0">
                <a:solidFill>
                  <a:srgbClr val="FFFF00"/>
                </a:solidFill>
                <a:latin typeface="Times New Roman" panose="02020603050405020304" pitchFamily="18" charset="0"/>
                <a:ea typeface="黑体" panose="02010609060101010101" pitchFamily="49" charset="-122"/>
              </a:rPr>
              <a:t>切除内含子</a:t>
            </a:r>
            <a:r>
              <a:rPr lang="en-US" altLang="zh-CN" sz="2400" dirty="0">
                <a:solidFill>
                  <a:srgbClr val="FFFF00"/>
                </a:solidFill>
                <a:latin typeface="Times New Roman" panose="02020603050405020304" pitchFamily="18" charset="0"/>
                <a:ea typeface="黑体" panose="02010609060101010101" pitchFamily="49" charset="-122"/>
              </a:rPr>
              <a:t>,</a:t>
            </a:r>
            <a:r>
              <a:rPr lang="zh-CN" altLang="en-US" sz="2400" dirty="0">
                <a:solidFill>
                  <a:srgbClr val="FFFF00"/>
                </a:solidFill>
                <a:latin typeface="Times New Roman" panose="02020603050405020304" pitchFamily="18" charset="0"/>
                <a:ea typeface="黑体" panose="02010609060101010101" pitchFamily="49" charset="-122"/>
              </a:rPr>
              <a:t>连接外显子形成成熟的</a:t>
            </a:r>
            <a:r>
              <a:rPr lang="en-US" altLang="zh-CN" sz="2400" dirty="0">
                <a:solidFill>
                  <a:srgbClr val="FFFF00"/>
                </a:solidFill>
                <a:latin typeface="Times New Roman" panose="02020603050405020304" pitchFamily="18" charset="0"/>
                <a:ea typeface="黑体" panose="02010609060101010101" pitchFamily="49" charset="-122"/>
              </a:rPr>
              <a:t>mRNA</a:t>
            </a:r>
            <a:r>
              <a:rPr lang="zh-CN" altLang="en-US" sz="2400" dirty="0">
                <a:solidFill>
                  <a:srgbClr val="FFFF00"/>
                </a:solidFill>
                <a:latin typeface="Times New Roman" panose="02020603050405020304" pitchFamily="18" charset="0"/>
                <a:ea typeface="黑体" panose="02010609060101010101" pitchFamily="49" charset="-122"/>
              </a:rPr>
              <a:t>的过程称为</a:t>
            </a:r>
            <a:r>
              <a:rPr lang="en-US" altLang="zh-CN" sz="2400" dirty="0">
                <a:solidFill>
                  <a:srgbClr val="FFFF00"/>
                </a:solidFill>
                <a:latin typeface="Times New Roman" panose="02020603050405020304" pitchFamily="18" charset="0"/>
                <a:ea typeface="黑体" panose="02010609060101010101" pitchFamily="49" charset="-122"/>
              </a:rPr>
              <a:t>RNA</a:t>
            </a:r>
            <a:r>
              <a:rPr lang="zh-CN" altLang="en-US" sz="2400" dirty="0">
                <a:solidFill>
                  <a:srgbClr val="FFFF00"/>
                </a:solidFill>
                <a:latin typeface="Times New Roman" panose="02020603050405020304" pitchFamily="18" charset="0"/>
                <a:ea typeface="黑体" panose="02010609060101010101" pitchFamily="49" charset="-122"/>
              </a:rPr>
              <a:t>剪接</a:t>
            </a:r>
            <a:r>
              <a:rPr lang="en-US" altLang="zh-CN" sz="2400" dirty="0">
                <a:solidFill>
                  <a:srgbClr val="FFFF00"/>
                </a:solidFill>
                <a:latin typeface="Times New Roman" panose="02020603050405020304" pitchFamily="18" charset="0"/>
                <a:ea typeface="黑体" panose="02010609060101010101" pitchFamily="49" charset="-122"/>
              </a:rPr>
              <a:t>(RNA splicing)</a:t>
            </a:r>
            <a:r>
              <a:rPr lang="zh-CN" altLang="en-US" sz="2400" dirty="0">
                <a:solidFill>
                  <a:srgbClr val="FFFF00"/>
                </a:solidFill>
                <a:latin typeface="Times New Roman" panose="02020603050405020304" pitchFamily="18" charset="0"/>
                <a:ea typeface="黑体" panose="02010609060101010101" pitchFamily="49" charset="-122"/>
              </a:rPr>
              <a:t>。</a:t>
            </a:r>
            <a:endParaRPr lang="en-US" altLang="zh-CN" sz="2800" b="1" dirty="0"/>
          </a:p>
        </p:txBody>
      </p:sp>
      <p:sp>
        <p:nvSpPr>
          <p:cNvPr id="41986" name="Rectangle 2"/>
          <p:cNvSpPr>
            <a:spLocks noGrp="1"/>
          </p:cNvSpPr>
          <p:nvPr/>
        </p:nvSpPr>
        <p:spPr>
          <a:xfrm>
            <a:off x="2896235" y="304800"/>
            <a:ext cx="3913505" cy="907415"/>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l"/>
            <a:r>
              <a:rPr lang="en-US" altLang="zh-CN" sz="3200" dirty="0">
                <a:solidFill>
                  <a:srgbClr val="FFFF00"/>
                </a:solidFill>
                <a:latin typeface="黑体" panose="02010609060101010101" pitchFamily="49" charset="-122"/>
                <a:ea typeface="黑体" panose="02010609060101010101" pitchFamily="49" charset="-122"/>
              </a:rPr>
              <a:t>  2.5.2 RNA</a:t>
            </a:r>
            <a:r>
              <a:rPr lang="zh-CN" altLang="en-US" sz="3200" dirty="0">
                <a:solidFill>
                  <a:srgbClr val="FFFF00"/>
                </a:solidFill>
                <a:latin typeface="黑体" panose="02010609060101010101" pitchFamily="49" charset="-122"/>
                <a:ea typeface="黑体" panose="02010609060101010101" pitchFamily="49" charset="-122"/>
              </a:rPr>
              <a:t>的加工</a:t>
            </a:r>
            <a:r>
              <a:rPr lang="en-US" altLang="zh-CN" sz="3200" dirty="0">
                <a:solidFill>
                  <a:srgbClr val="FFFF00"/>
                </a:solidFill>
                <a:latin typeface="黑体" panose="02010609060101010101" pitchFamily="49" charset="-122"/>
                <a:ea typeface="黑体" panose="02010609060101010101" pitchFamily="49" charset="-122"/>
              </a:rPr>
              <a:t> </a:t>
            </a:r>
            <a:r>
              <a:rPr lang="zh-CN" altLang="en-US" dirty="0"/>
              <a:t>  </a:t>
            </a:r>
            <a:endParaRPr lang="zh-CN" altLang="en-US" dirty="0"/>
          </a:p>
        </p:txBody>
      </p:sp>
      <p:sp>
        <p:nvSpPr>
          <p:cNvPr id="2" name="文本框 1"/>
          <p:cNvSpPr txBox="1"/>
          <p:nvPr/>
        </p:nvSpPr>
        <p:spPr>
          <a:xfrm>
            <a:off x="838835" y="1321435"/>
            <a:ext cx="4572000" cy="583565"/>
          </a:xfrm>
          <a:prstGeom prst="rect">
            <a:avLst/>
          </a:prstGeom>
          <a:noFill/>
        </p:spPr>
        <p:txBody>
          <a:bodyPr wrap="square" rtlCol="0" anchor="t">
            <a:spAutoFit/>
          </a:bodyPr>
          <a:p>
            <a:r>
              <a:rPr lang="zh-CN" altLang="en-US" sz="3200" dirty="0">
                <a:solidFill>
                  <a:srgbClr val="FFFF00"/>
                </a:solidFill>
                <a:latin typeface="黑体" panose="02010609060101010101" pitchFamily="49" charset="-122"/>
                <a:ea typeface="黑体" panose="02010609060101010101" pitchFamily="49" charset="-122"/>
                <a:sym typeface="+mn-ea"/>
              </a:rPr>
              <a:t>真核生物</a:t>
            </a:r>
            <a:r>
              <a:rPr lang="en-US" altLang="zh-CN" sz="3200" dirty="0">
                <a:solidFill>
                  <a:srgbClr val="FFFF00"/>
                </a:solidFill>
                <a:latin typeface="黑体" panose="02010609060101010101" pitchFamily="49" charset="-122"/>
                <a:ea typeface="黑体" panose="02010609060101010101" pitchFamily="49" charset="-122"/>
                <a:sym typeface="+mn-ea"/>
              </a:rPr>
              <a:t>mRNA</a:t>
            </a:r>
            <a:r>
              <a:rPr lang="zh-CN" altLang="en-US" sz="3200" dirty="0">
                <a:solidFill>
                  <a:srgbClr val="FFFF00"/>
                </a:solidFill>
                <a:latin typeface="黑体" panose="02010609060101010101" pitchFamily="49" charset="-122"/>
                <a:ea typeface="黑体" panose="02010609060101010101" pitchFamily="49" charset="-122"/>
                <a:sym typeface="+mn-ea"/>
              </a:rPr>
              <a:t>的剪接</a:t>
            </a:r>
            <a:endParaRPr lang="zh-CN" altLang="en-US" sz="3200" dirty="0">
              <a:solidFill>
                <a:srgbClr val="FFFF00"/>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2"/>
          <p:cNvSpPr>
            <a:spLocks noGrp="1"/>
          </p:cNvSpPr>
          <p:nvPr>
            <p:ph type="title"/>
          </p:nvPr>
        </p:nvSpPr>
        <p:spPr>
          <a:ln/>
        </p:spPr>
        <p:txBody>
          <a:bodyPr vert="horz" wrap="square" lIns="91440" tIns="45720" rIns="91440" bIns="45720" anchor="ctr" anchorCtr="0"/>
          <a:p>
            <a:r>
              <a:rPr lang="zh-CN" altLang="en-US" dirty="0">
                <a:solidFill>
                  <a:srgbClr val="FFFF00"/>
                </a:solidFill>
                <a:latin typeface="黑体" panose="02010609060101010101" pitchFamily="49" charset="-122"/>
                <a:ea typeface="黑体" panose="02010609060101010101" pitchFamily="49" charset="-122"/>
              </a:rPr>
              <a:t>蛋白质合成演示图</a:t>
            </a:r>
            <a:endParaRPr lang="zh-CN" altLang="en-US" dirty="0">
              <a:solidFill>
                <a:srgbClr val="FFFF00"/>
              </a:solidFill>
              <a:latin typeface="黑体" panose="02010609060101010101" pitchFamily="49" charset="-122"/>
              <a:ea typeface="黑体" panose="02010609060101010101" pitchFamily="49" charset="-122"/>
            </a:endParaRPr>
          </a:p>
        </p:txBody>
      </p:sp>
      <p:sp>
        <p:nvSpPr>
          <p:cNvPr id="50179" name="Rectangle 3"/>
          <p:cNvSpPr>
            <a:spLocks noGrp="1"/>
          </p:cNvSpPr>
          <p:nvPr>
            <p:ph type="body" sz="half"/>
          </p:nvPr>
        </p:nvSpPr>
        <p:spPr>
          <a:xfrm>
            <a:off x="457200" y="1600200"/>
            <a:ext cx="4038600" cy="4495800"/>
          </a:xfrm>
          <a:ln/>
        </p:spPr>
        <p:txBody>
          <a:bodyPr vert="horz" wrap="square" lIns="91440" tIns="45720" rIns="91440" bIns="45720" anchor="t" anchorCtr="0"/>
          <a:lstStyle>
            <a:lvl1pPr lvl="0">
              <a:buClr>
                <a:schemeClr val="tx2"/>
              </a:buClr>
              <a:buSzTx/>
              <a:buFontTx/>
              <a:defRPr sz="2800"/>
            </a:lvl1pPr>
            <a:lvl2pPr lvl="1">
              <a:buClrTx/>
              <a:buSzTx/>
              <a:buFontTx/>
              <a:defRPr sz="2400"/>
            </a:lvl2pPr>
            <a:lvl3pPr lvl="2">
              <a:buClr>
                <a:schemeClr val="tx2"/>
              </a:buClr>
              <a:buSzTx/>
              <a:buFontTx/>
              <a:defRPr sz="2000"/>
            </a:lvl3pPr>
            <a:lvl4pPr lvl="3">
              <a:buClrTx/>
              <a:buSzTx/>
              <a:buFontTx/>
              <a:defRPr sz="1800"/>
            </a:lvl4pPr>
            <a:lvl5pPr lvl="4">
              <a:buClr>
                <a:schemeClr val="tx2"/>
              </a:buClr>
              <a:buSzTx/>
              <a:buFontTx/>
              <a:defRPr sz="1800"/>
            </a:lvl5pPr>
          </a:lstStyle>
          <a:p>
            <a:pPr lvl="0"/>
            <a:endParaRPr lang="en-US" altLang="zh-CN" dirty="0"/>
          </a:p>
          <a:p>
            <a:pPr lvl="0"/>
            <a:endParaRPr lang="en-US" altLang="zh-CN" dirty="0"/>
          </a:p>
        </p:txBody>
      </p:sp>
      <p:pic>
        <p:nvPicPr>
          <p:cNvPr id="133124" name="MCB0403tRNA-mRNA-Protin.MOV.avi">
            <a:hlinkClick r:id="" action="ppaction://media"/>
          </p:cNvPr>
          <p:cNvPicPr>
            <a:picLocks noGrp="1" noRot="1" noChangeAspect="1"/>
          </p:cNvPicPr>
          <p:nvPr>
            <p:ph sz="half" idx="4294967295"/>
            <a:videoFile r:link="rId1"/>
            <p:extLst>
              <p:ext uri="{DAA4B4D4-6D71-4841-9C94-3DE7FCFB9230}">
                <p14:media xmlns:p14="http://schemas.microsoft.com/office/powerpoint/2010/main" r:link="rId2"/>
              </p:ext>
            </p:extLst>
          </p:nvPr>
        </p:nvPicPr>
        <p:blipFill>
          <a:blip r:embed="rId3"/>
          <a:srcRect/>
          <a:stretch>
            <a:fillRect/>
          </a:stretch>
        </p:blipFill>
        <p:spPr>
          <a:xfrm>
            <a:off x="611188" y="1557338"/>
            <a:ext cx="6913562" cy="4976812"/>
          </a:xfrm>
          <a:ln/>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312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3124"/>
                                        </p:tgtEl>
                                      </p:cBhvr>
                                    </p:cmd>
                                  </p:childTnLst>
                                </p:cTn>
                              </p:par>
                            </p:childTnLst>
                          </p:cTn>
                        </p:par>
                      </p:childTnLst>
                    </p:cTn>
                  </p:par>
                </p:childTnLst>
              </p:cTn>
              <p:nextCondLst>
                <p:cond evt="onClick" delay="0">
                  <p:tgtEl>
                    <p:spTgt spid="133124"/>
                  </p:tgtEl>
                </p:cond>
              </p:nextCondLst>
            </p:seq>
            <p:video>
              <p:cMediaNode>
                <p:cTn id="7" fill="hold" display="0">
                  <p:stCondLst>
                    <p:cond delay="indefinite"/>
                  </p:stCondLst>
                  <p:endCondLst>
                    <p:cond evt="onNext" delay="0">
                      <p:tgtEl>
                        <p:sldTgt/>
                      </p:tgtEl>
                    </p:cond>
                    <p:cond evt="onPrev" delay="0">
                      <p:tgtEl>
                        <p:sldTgt/>
                      </p:tgtEl>
                    </p:cond>
                  </p:endCondLst>
                </p:cTn>
                <p:tgtEl>
                  <p:spTgt spid="13312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Rectangle 2"/>
          <p:cNvSpPr>
            <a:spLocks noGrp="1"/>
          </p:cNvSpPr>
          <p:nvPr>
            <p:ph type="title"/>
          </p:nvPr>
        </p:nvSpPr>
        <p:spPr>
          <a:xfrm>
            <a:off x="468313" y="476250"/>
            <a:ext cx="8229600" cy="1143000"/>
          </a:xfrm>
          <a:ln/>
        </p:spPr>
        <p:txBody>
          <a:bodyPr vert="horz" wrap="square" lIns="91440" tIns="45720" rIns="91440" bIns="45720" anchor="ctr" anchorCtr="0"/>
          <a:p>
            <a:r>
              <a:rPr lang="en-US" altLang="zh-CN" sz="3600" dirty="0">
                <a:solidFill>
                  <a:srgbClr val="FFFF00"/>
                </a:solidFill>
                <a:latin typeface="黑体" panose="02010609060101010101" pitchFamily="49" charset="-122"/>
                <a:ea typeface="黑体" panose="02010609060101010101" pitchFamily="49" charset="-122"/>
              </a:rPr>
              <a:t>2.6  </a:t>
            </a:r>
            <a:r>
              <a:rPr lang="zh-CN" altLang="en-US" sz="3600" dirty="0">
                <a:solidFill>
                  <a:srgbClr val="FFFF00"/>
                </a:solidFill>
                <a:latin typeface="黑体" panose="02010609060101010101" pitchFamily="49" charset="-122"/>
                <a:ea typeface="黑体" panose="02010609060101010101" pitchFamily="49" charset="-122"/>
              </a:rPr>
              <a:t>中心法则及其发展 </a:t>
            </a:r>
            <a:endParaRPr lang="zh-CN" altLang="en-US" sz="3600" dirty="0">
              <a:solidFill>
                <a:srgbClr val="FFFF00"/>
              </a:solidFill>
              <a:latin typeface="黑体" panose="02010609060101010101" pitchFamily="49" charset="-122"/>
              <a:ea typeface="黑体" panose="02010609060101010101" pitchFamily="49" charset="-122"/>
            </a:endParaRPr>
          </a:p>
        </p:txBody>
      </p:sp>
      <p:sp>
        <p:nvSpPr>
          <p:cNvPr id="51203" name="Rectangle 3"/>
          <p:cNvSpPr>
            <a:spLocks noGrp="1"/>
          </p:cNvSpPr>
          <p:nvPr>
            <p:ph type="body"/>
          </p:nvPr>
        </p:nvSpPr>
        <p:spPr>
          <a:xfrm>
            <a:off x="395288" y="1484313"/>
            <a:ext cx="8434387" cy="4583112"/>
          </a:xfrm>
          <a:ln/>
        </p:spPr>
        <p:txBody>
          <a:bodyPr vert="horz" wrap="square" lIns="91440" tIns="45720" rIns="91440" bIns="45720" anchor="t" anchorCtr="0"/>
          <a:p>
            <a:pPr marL="457200" indent="-457200">
              <a:lnSpc>
                <a:spcPct val="130000"/>
              </a:lnSpc>
              <a:buClr>
                <a:srgbClr val="FFFF00"/>
              </a:buClr>
              <a:buFont typeface="Wingdings" panose="05000000000000000000" pitchFamily="2" charset="2"/>
              <a:buChar char="Ø"/>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中心法则与遗传信息流</a:t>
            </a:r>
            <a:endParaRPr lang="zh-CN" altLang="en-US" sz="2400" dirty="0">
              <a:latin typeface="黑体" panose="02010609060101010101" pitchFamily="49" charset="-122"/>
              <a:ea typeface="黑体" panose="02010609060101010101" pitchFamily="49" charset="-122"/>
            </a:endParaRPr>
          </a:p>
          <a:p>
            <a:pPr marL="457200" indent="-457200">
              <a:lnSpc>
                <a:spcPct val="130000"/>
              </a:lnSpc>
              <a:buClr>
                <a:srgbClr val="FFFF00"/>
              </a:buClr>
              <a:buFont typeface="Wingdings" panose="05000000000000000000" pitchFamily="2" charset="2"/>
              <a:buChar char="Ø"/>
            </a:pPr>
            <a:r>
              <a:rPr lang="en-US" altLang="zh-CN" sz="2400" dirty="0">
                <a:latin typeface="黑体" panose="02010609060101010101" pitchFamily="49" charset="-122"/>
                <a:ea typeface="黑体" panose="02010609060101010101" pitchFamily="49" charset="-122"/>
              </a:rPr>
              <a:t>2 </a:t>
            </a:r>
            <a:r>
              <a:rPr lang="zh-CN" altLang="en-US" sz="2400" dirty="0">
                <a:latin typeface="黑体" panose="02010609060101010101" pitchFamily="49" charset="-122"/>
                <a:ea typeface="黑体" panose="02010609060101010101" pitchFamily="49" charset="-122"/>
              </a:rPr>
              <a:t>中心法则的修正与发展</a:t>
            </a:r>
            <a:endParaRPr lang="zh-CN" altLang="en-US" sz="2400" dirty="0">
              <a:latin typeface="黑体" panose="02010609060101010101" pitchFamily="49" charset="-122"/>
              <a:ea typeface="黑体" panose="02010609060101010101" pitchFamily="49" charset="-122"/>
            </a:endParaRPr>
          </a:p>
          <a:p>
            <a:pPr marL="457200" indent="-457200">
              <a:lnSpc>
                <a:spcPct val="130000"/>
              </a:lnSpc>
              <a:buNone/>
            </a:pP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RNA</a:t>
            </a:r>
            <a:r>
              <a:rPr lang="zh-CN" altLang="en-US" sz="2400" dirty="0">
                <a:latin typeface="黑体" panose="02010609060101010101" pitchFamily="49" charset="-122"/>
                <a:ea typeface="黑体" panose="02010609060101010101" pitchFamily="49" charset="-122"/>
              </a:rPr>
              <a:t>的复制；      （</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RNA</a:t>
            </a:r>
            <a:r>
              <a:rPr lang="zh-CN" altLang="en-US" sz="2400" dirty="0">
                <a:latin typeface="黑体" panose="02010609060101010101" pitchFamily="49" charset="-122"/>
                <a:ea typeface="黑体" panose="02010609060101010101" pitchFamily="49" charset="-122"/>
              </a:rPr>
              <a:t>反向合</a:t>
            </a:r>
            <a:r>
              <a:rPr lang="en-US" altLang="zh-CN" sz="2400" dirty="0">
                <a:latin typeface="黑体" panose="02010609060101010101" pitchFamily="49" charset="-122"/>
                <a:ea typeface="黑体" panose="02010609060101010101" pitchFamily="49" charset="-122"/>
              </a:rPr>
              <a:t>DNA</a:t>
            </a:r>
            <a:r>
              <a:rPr lang="zh-CN" altLang="en-US"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a:p>
            <a:pPr marL="457200" indent="-457200">
              <a:lnSpc>
                <a:spcPct val="130000"/>
              </a:lnSpc>
              <a:buNone/>
            </a:pP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RNA</a:t>
            </a:r>
            <a:r>
              <a:rPr lang="zh-CN" altLang="en-US" sz="2400" dirty="0">
                <a:latin typeface="黑体" panose="02010609060101010101" pitchFamily="49" charset="-122"/>
                <a:ea typeface="黑体" panose="02010609060101010101" pitchFamily="49" charset="-122"/>
              </a:rPr>
              <a:t>的自催化剪接；（</a:t>
            </a: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DNA</a:t>
            </a:r>
            <a:r>
              <a:rPr lang="zh-CN" altLang="en-US" sz="2400" dirty="0">
                <a:latin typeface="黑体" panose="02010609060101010101" pitchFamily="49" charset="-122"/>
                <a:ea typeface="黑体" panose="02010609060101010101" pitchFamily="49" charset="-122"/>
              </a:rPr>
              <a:t>水平的基因重排；</a:t>
            </a:r>
            <a:endParaRPr lang="zh-CN" altLang="en-US" sz="2400" dirty="0">
              <a:latin typeface="黑体" panose="02010609060101010101" pitchFamily="49" charset="-122"/>
              <a:ea typeface="黑体" panose="02010609060101010101" pitchFamily="49" charset="-122"/>
            </a:endParaRPr>
          </a:p>
          <a:p>
            <a:pPr marL="457200" indent="-457200">
              <a:lnSpc>
                <a:spcPct val="130000"/>
              </a:lnSpc>
              <a:buNone/>
            </a:pP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RNA</a:t>
            </a:r>
            <a:r>
              <a:rPr lang="zh-CN" altLang="en-US" sz="2400" dirty="0">
                <a:latin typeface="黑体" panose="02010609060101010101" pitchFamily="49" charset="-122"/>
                <a:ea typeface="黑体" panose="02010609060101010101" pitchFamily="49" charset="-122"/>
              </a:rPr>
              <a:t>编辑 ；（</a:t>
            </a:r>
            <a:r>
              <a:rPr lang="en-US" altLang="zh-CN" sz="2400" dirty="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）基因中内含子的切除和外显子的连接 </a:t>
            </a:r>
            <a:endParaRPr lang="zh-CN" altLang="en-US" sz="2400" dirty="0">
              <a:latin typeface="黑体" panose="02010609060101010101" pitchFamily="49" charset="-122"/>
              <a:ea typeface="黑体" panose="02010609060101010101" pitchFamily="49" charset="-122"/>
            </a:endParaRPr>
          </a:p>
          <a:p>
            <a:pPr marL="457200" indent="-457200">
              <a:lnSpc>
                <a:spcPct val="130000"/>
              </a:lnSpc>
              <a:buNone/>
            </a:pP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7</a:t>
            </a:r>
            <a:r>
              <a:rPr lang="zh-CN" altLang="en-US" sz="2400" dirty="0">
                <a:latin typeface="黑体" panose="02010609060101010101" pitchFamily="49" charset="-122"/>
                <a:ea typeface="黑体" panose="02010609060101010101" pitchFamily="49" charset="-122"/>
              </a:rPr>
              <a:t>）普里昻的感染与繁殖问题   </a:t>
            </a:r>
            <a:endParaRPr lang="zh-CN" altLang="en-US" sz="2400" dirty="0">
              <a:latin typeface="黑体" panose="02010609060101010101" pitchFamily="49" charset="-122"/>
              <a:ea typeface="黑体" panose="02010609060101010101" pitchFamily="49" charset="-122"/>
            </a:endParaRPr>
          </a:p>
          <a:p>
            <a:pPr marL="457200" indent="-457200">
              <a:lnSpc>
                <a:spcPct val="130000"/>
              </a:lnSpc>
              <a:buNone/>
            </a:pPr>
            <a:r>
              <a:rPr lang="zh-CN" altLang="en-US" sz="2400" dirty="0">
                <a:latin typeface="宋体" panose="02010600030101010101" pitchFamily="2" charset="-122"/>
              </a:rPr>
              <a:t> </a:t>
            </a:r>
            <a:endParaRPr lang="zh-CN" altLang="en-US" sz="2400" dirty="0">
              <a:latin typeface="宋体" panose="02010600030101010101" pitchFamily="2"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2"/>
          <p:cNvSpPr>
            <a:spLocks noGrp="1"/>
          </p:cNvSpPr>
          <p:nvPr>
            <p:ph type="title"/>
          </p:nvPr>
        </p:nvSpPr>
        <p:spPr>
          <a:ln/>
        </p:spPr>
        <p:txBody>
          <a:bodyPr vert="horz" wrap="square" lIns="91440" tIns="45720" rIns="91440" bIns="45720" anchor="ctr" anchorCtr="0"/>
          <a:p>
            <a:endParaRPr lang="zh-CN" altLang="zh-CN" dirty="0"/>
          </a:p>
        </p:txBody>
      </p:sp>
      <p:sp>
        <p:nvSpPr>
          <p:cNvPr id="52227" name="Rectangle 3"/>
          <p:cNvSpPr>
            <a:spLocks noGrp="1"/>
          </p:cNvSpPr>
          <p:nvPr>
            <p:ph type="body"/>
          </p:nvPr>
        </p:nvSpPr>
        <p:spPr>
          <a:ln/>
        </p:spPr>
        <p:txBody>
          <a:bodyPr vert="horz" wrap="square" lIns="91440" tIns="45720" rIns="91440" bIns="45720" anchor="t" anchorCtr="0"/>
          <a:p>
            <a:endParaRPr lang="zh-CN" altLang="zh-CN" dirty="0"/>
          </a:p>
        </p:txBody>
      </p:sp>
      <p:pic>
        <p:nvPicPr>
          <p:cNvPr id="52228" name="Picture 4"/>
          <p:cNvPicPr>
            <a:picLocks noChangeAspect="1"/>
          </p:cNvPicPr>
          <p:nvPr/>
        </p:nvPicPr>
        <p:blipFill>
          <a:blip r:embed="rId1"/>
          <a:stretch>
            <a:fillRect/>
          </a:stretch>
        </p:blipFill>
        <p:spPr>
          <a:xfrm>
            <a:off x="838200" y="381000"/>
            <a:ext cx="7224713" cy="611822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Rectangle 2"/>
          <p:cNvSpPr>
            <a:spLocks noGrp="1"/>
          </p:cNvSpPr>
          <p:nvPr>
            <p:ph type="title"/>
          </p:nvPr>
        </p:nvSpPr>
        <p:spPr>
          <a:ln/>
        </p:spPr>
        <p:txBody>
          <a:bodyPr vert="horz" wrap="square" lIns="91440" tIns="45720" rIns="91440" bIns="45720" anchor="ctr" anchorCtr="0"/>
          <a:p>
            <a:r>
              <a:rPr lang="en-US" altLang="zh-CN" sz="4000" dirty="0">
                <a:solidFill>
                  <a:srgbClr val="FFFF00"/>
                </a:solidFill>
                <a:latin typeface="黑体" panose="02010609060101010101" pitchFamily="49" charset="-122"/>
                <a:ea typeface="黑体" panose="02010609060101010101" pitchFamily="49" charset="-122"/>
              </a:rPr>
              <a:t>2.7  </a:t>
            </a:r>
            <a:r>
              <a:rPr lang="zh-CN" altLang="en-US" sz="4000" dirty="0">
                <a:solidFill>
                  <a:srgbClr val="FFFF00"/>
                </a:solidFill>
                <a:latin typeface="黑体" panose="02010609060101010101" pitchFamily="49" charset="-122"/>
                <a:ea typeface="黑体" panose="02010609060101010101" pitchFamily="49" charset="-122"/>
              </a:rPr>
              <a:t>基因的现代概念</a:t>
            </a:r>
            <a:r>
              <a:rPr lang="zh-CN" altLang="en-US" sz="4000" dirty="0">
                <a:latin typeface="黑体" panose="02010609060101010101" pitchFamily="49" charset="-122"/>
                <a:ea typeface="黑体" panose="02010609060101010101" pitchFamily="49" charset="-122"/>
              </a:rPr>
              <a:t> </a:t>
            </a:r>
            <a:r>
              <a:rPr lang="zh-CN" altLang="en-US" sz="4000" dirty="0">
                <a:solidFill>
                  <a:srgbClr val="FFFF00"/>
                </a:solidFill>
                <a:latin typeface="黑体" panose="02010609060101010101" pitchFamily="49" charset="-122"/>
                <a:ea typeface="黑体" panose="02010609060101010101" pitchFamily="49" charset="-122"/>
              </a:rPr>
              <a:t> </a:t>
            </a:r>
            <a:endParaRPr lang="zh-CN" altLang="en-US" sz="4800" dirty="0"/>
          </a:p>
        </p:txBody>
      </p:sp>
      <p:pic>
        <p:nvPicPr>
          <p:cNvPr id="53251" name="Picture 4"/>
          <p:cNvPicPr>
            <a:picLocks noChangeAspect="1"/>
          </p:cNvPicPr>
          <p:nvPr/>
        </p:nvPicPr>
        <p:blipFill>
          <a:blip r:embed="rId1"/>
          <a:stretch>
            <a:fillRect/>
          </a:stretch>
        </p:blipFill>
        <p:spPr>
          <a:xfrm>
            <a:off x="381000" y="2362200"/>
            <a:ext cx="8382000" cy="3659188"/>
          </a:xfrm>
          <a:prstGeom prst="rect">
            <a:avLst/>
          </a:prstGeom>
          <a:noFill/>
          <a:ln w="9525">
            <a:noFill/>
          </a:ln>
        </p:spPr>
      </p:pic>
      <p:sp>
        <p:nvSpPr>
          <p:cNvPr id="53252" name="矩形 4"/>
          <p:cNvSpPr/>
          <p:nvPr/>
        </p:nvSpPr>
        <p:spPr>
          <a:xfrm>
            <a:off x="304800" y="1219200"/>
            <a:ext cx="8458200" cy="1077913"/>
          </a:xfrm>
          <a:prstGeom prst="rect">
            <a:avLst/>
          </a:prstGeom>
          <a:noFill/>
          <a:ln w="9525">
            <a:noFill/>
          </a:ln>
        </p:spPr>
        <p:txBody>
          <a:bodyPr>
            <a:spAutoFit/>
          </a:bodyPr>
          <a:p>
            <a:r>
              <a:rPr lang="zh-CN" altLang="en-US" sz="3200" dirty="0">
                <a:latin typeface="黑体" panose="02010609060101010101" pitchFamily="49" charset="-122"/>
                <a:ea typeface="黑体" panose="02010609060101010101" pitchFamily="49" charset="-122"/>
              </a:rPr>
              <a:t>合成一条有功能的多肽或</a:t>
            </a:r>
            <a:r>
              <a:rPr lang="en-US" altLang="zh-CN" sz="3200" dirty="0">
                <a:latin typeface="黑体" panose="02010609060101010101" pitchFamily="49" charset="-122"/>
                <a:ea typeface="黑体" panose="02010609060101010101" pitchFamily="49" charset="-122"/>
              </a:rPr>
              <a:t>RNA</a:t>
            </a:r>
            <a:r>
              <a:rPr lang="zh-CN" altLang="en-US" sz="3200" dirty="0">
                <a:latin typeface="黑体" panose="02010609060101010101" pitchFamily="49" charset="-122"/>
                <a:ea typeface="黑体" panose="02010609060101010101" pitchFamily="49" charset="-122"/>
              </a:rPr>
              <a:t>分子所必需的完整的</a:t>
            </a:r>
            <a:r>
              <a:rPr lang="en-US" altLang="zh-CN" sz="3200" dirty="0">
                <a:latin typeface="黑体" panose="02010609060101010101" pitchFamily="49" charset="-122"/>
                <a:ea typeface="黑体" panose="02010609060101010101" pitchFamily="49" charset="-122"/>
              </a:rPr>
              <a:t>DNA</a:t>
            </a:r>
            <a:r>
              <a:rPr lang="zh-CN" altLang="en-US" sz="3200" dirty="0">
                <a:latin typeface="黑体" panose="02010609060101010101" pitchFamily="49" charset="-122"/>
                <a:ea typeface="黑体" panose="02010609060101010101" pitchFamily="49" charset="-122"/>
              </a:rPr>
              <a:t>序列。</a:t>
            </a:r>
            <a:endParaRPr lang="zh-CN" altLang="en-US" sz="3200" dirty="0">
              <a:latin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54274" name="文本框 1"/>
          <p:cNvSpPr txBox="1"/>
          <p:nvPr/>
        </p:nvSpPr>
        <p:spPr>
          <a:xfrm>
            <a:off x="4208463" y="266700"/>
            <a:ext cx="1100137" cy="646113"/>
          </a:xfrm>
          <a:prstGeom prst="rect">
            <a:avLst/>
          </a:prstGeom>
          <a:noFill/>
          <a:ln w="9525">
            <a:noFill/>
          </a:ln>
        </p:spPr>
        <p:txBody>
          <a:bodyPr wrap="none">
            <a:spAutoFit/>
          </a:bodyPr>
          <a:p>
            <a:pPr eaLnBrk="1" hangingPunct="1"/>
            <a:r>
              <a:rPr lang="zh-CN" altLang="en-US" sz="3600" b="1" dirty="0">
                <a:latin typeface="Arial" panose="020B0604020202020204" pitchFamily="34" charset="0"/>
              </a:rPr>
              <a:t>作业</a:t>
            </a:r>
            <a:endParaRPr lang="zh-CN" altLang="en-US" sz="3600" b="1" dirty="0">
              <a:latin typeface="Arial" panose="020B0604020202020204" pitchFamily="34" charset="0"/>
            </a:endParaRPr>
          </a:p>
        </p:txBody>
      </p:sp>
      <p:sp>
        <p:nvSpPr>
          <p:cNvPr id="2" name="文本框 2"/>
          <p:cNvSpPr txBox="1">
            <a:spLocks noChangeArrowheads="1"/>
          </p:cNvSpPr>
          <p:nvPr/>
        </p:nvSpPr>
        <p:spPr bwMode="auto">
          <a:xfrm>
            <a:off x="685800" y="1143000"/>
            <a:ext cx="8026400" cy="4707890"/>
          </a:xfrm>
          <a:prstGeom prst="rect">
            <a:avLst/>
          </a:prstGeom>
          <a:noFill/>
          <a:ln w="9525">
            <a:noFill/>
            <a:miter lim="800000"/>
          </a:ln>
        </p:spPr>
        <p:txBody>
          <a:bodyPr wrap="square">
            <a:spAutoFit/>
          </a:bodyPr>
          <a:lstStyle/>
          <a:p>
            <a:pPr marL="457200" marR="0" indent="-457200" defTabSz="914400" eaLnBrk="1" hangingPunct="1">
              <a:buClrTx/>
              <a:buSzTx/>
              <a:buFont typeface="+mj-lt"/>
              <a:buAutoNum type="arabicPeriod"/>
              <a:defRPr/>
            </a:pP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请画出</a:t>
            </a: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Aa</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细胞减数分裂过程中染色体复制及分离的过程。（除了正常情况，还会出现什么不同的分裂结果吗？）</a:t>
            </a:r>
            <a:endPar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endParaRPr>
          </a:p>
          <a:p>
            <a:pPr marL="457200" marR="0" indent="-457200" defTabSz="914400" eaLnBrk="1" hangingPunct="1">
              <a:buClrTx/>
              <a:buSzTx/>
              <a:buFont typeface="+mj-lt"/>
              <a:buAutoNum type="arabicPeriod"/>
              <a:defRPr/>
            </a:pPr>
            <a:endParaRPr kumimoji="0" lang="en-US" altLang="zh-CN" kern="1200" cap="none" spc="0" normalizeH="0" baseline="0" noProof="0" dirty="0">
              <a:solidFill>
                <a:srgbClr val="FFFF00"/>
              </a:solidFill>
              <a:latin typeface="Arial" panose="020B0604020202020204" pitchFamily="34" charset="0"/>
              <a:ea typeface="宋体" panose="02010600030101010101" pitchFamily="2" charset="-122"/>
              <a:cs typeface="+mn-cs"/>
            </a:endParaRPr>
          </a:p>
          <a:p>
            <a:pPr marL="457200" marR="0" indent="-457200" defTabSz="914400" eaLnBrk="1" hangingPunct="1">
              <a:buClrTx/>
              <a:buSzTx/>
              <a:buFont typeface="+mj-lt"/>
              <a:buAutoNum type="arabicPeriod"/>
              <a:defRPr/>
            </a:pP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Aa  X  AA </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在什么情况下会出现</a:t>
            </a: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a</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表型的后代？</a:t>
            </a:r>
            <a:endPar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endParaRPr>
          </a:p>
          <a:p>
            <a:pPr marL="457200" marR="0" indent="-457200" defTabSz="914400" eaLnBrk="1" hangingPunct="1">
              <a:buClrTx/>
              <a:buSzTx/>
              <a:buFontTx/>
              <a:buAutoNum type="arabicPeriod"/>
              <a:defRPr/>
            </a:pPr>
            <a:endParaRPr kumimoji="0" lang="en-US" altLang="zh-CN" kern="1200" cap="none" spc="0" normalizeH="0" baseline="0" noProof="0" dirty="0">
              <a:solidFill>
                <a:srgbClr val="FFFF00"/>
              </a:solidFill>
              <a:latin typeface="Arial" panose="020B0604020202020204" pitchFamily="34" charset="0"/>
              <a:ea typeface="宋体" panose="02010600030101010101" pitchFamily="2" charset="-122"/>
              <a:cs typeface="+mn-cs"/>
            </a:endParaRPr>
          </a:p>
          <a:p>
            <a:pPr marL="457200" marR="0" indent="-457200" defTabSz="914400" eaLnBrk="1" hangingPunct="1">
              <a:buClrTx/>
              <a:buSzTx/>
              <a:buFont typeface="+mj-lt"/>
              <a:buAutoNum type="arabicPeriod"/>
              <a:defRPr/>
            </a:pP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请画出</a:t>
            </a:r>
            <a:r>
              <a:rPr kumimoji="0" lang="en-US" altLang="zh-CN" b="1" kern="1200" cap="none" spc="0" normalizeH="0" baseline="0" noProof="0" dirty="0" err="1">
                <a:solidFill>
                  <a:srgbClr val="FFFF00"/>
                </a:solidFill>
                <a:latin typeface="Arial" panose="020B0604020202020204" pitchFamily="34" charset="0"/>
                <a:ea typeface="黑体" panose="02010609060101010101" pitchFamily="49" charset="-122"/>
                <a:cs typeface="+mn-cs"/>
              </a:rPr>
              <a:t>AaBb</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细胞减数分裂过程中染色体复制及分离过程：</a:t>
            </a:r>
            <a:endPar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endParaRPr>
          </a:p>
          <a:p>
            <a:pPr marR="0" defTabSz="914400" eaLnBrk="1" hangingPunct="1">
              <a:buClrTx/>
              <a:buSzTx/>
              <a:buFontTx/>
              <a:buNone/>
              <a:defRPr/>
            </a:pP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       1</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）基因</a:t>
            </a: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A</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与</a:t>
            </a: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B</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在不同的染色体上</a:t>
            </a:r>
            <a:endPar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endParaRPr>
          </a:p>
          <a:p>
            <a:pPr marR="0" defTabSz="914400" eaLnBrk="1" hangingPunct="1">
              <a:buClrTx/>
              <a:buSzTx/>
              <a:buFontTx/>
              <a:buNone/>
              <a:defRPr/>
            </a:pP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       2</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）基因</a:t>
            </a: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A</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与</a:t>
            </a: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B</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在相同染色体上，但基因座位相邻很近</a:t>
            </a:r>
            <a:endPar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endParaRPr>
          </a:p>
          <a:p>
            <a:pPr marR="0" defTabSz="914400" eaLnBrk="1" hangingPunct="1">
              <a:buClrTx/>
              <a:buSzTx/>
              <a:buFontTx/>
              <a:buNone/>
              <a:defRPr/>
            </a:pP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       3</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）基因</a:t>
            </a: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A</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与</a:t>
            </a: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B</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在相同染色体上</a:t>
            </a:r>
            <a:r>
              <a:rPr kumimoji="0" lang="zh-CN" altLang="en-US" b="1" kern="1200" cap="none" spc="0" normalizeH="0" baseline="0" noProof="0" dirty="0" smtClean="0">
                <a:solidFill>
                  <a:srgbClr val="FFFF00"/>
                </a:solidFill>
                <a:latin typeface="Arial" panose="020B0604020202020204" pitchFamily="34" charset="0"/>
                <a:ea typeface="黑体" panose="02010609060101010101" pitchFamily="49" charset="-122"/>
                <a:cs typeface="+mn-cs"/>
              </a:rPr>
              <a:t>，一</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个</a:t>
            </a:r>
            <a:r>
              <a:rPr kumimoji="0" lang="zh-CN" altLang="en-US" b="1" kern="1200" cap="none" spc="0" normalizeH="0" baseline="0" noProof="0" dirty="0" smtClean="0">
                <a:solidFill>
                  <a:srgbClr val="FFFF00"/>
                </a:solidFill>
                <a:latin typeface="Arial" panose="020B0604020202020204" pitchFamily="34" charset="0"/>
                <a:ea typeface="黑体" panose="02010609060101010101" pitchFamily="49" charset="-122"/>
                <a:cs typeface="+mn-cs"/>
              </a:rPr>
              <a:t>在短臂</a:t>
            </a:r>
            <a:r>
              <a:rPr kumimoji="0" lang="en-US" altLang="zh-CN" kern="1200" cap="none" spc="0" normalizeH="0" baseline="0" noProof="0" dirty="0" smtClean="0">
                <a:solidFill>
                  <a:srgbClr val="FFFF00"/>
                </a:solidFill>
                <a:latin typeface="Arial" panose="020B0604020202020204" pitchFamily="34" charset="0"/>
                <a:ea typeface="宋体" panose="02010600030101010101" pitchFamily="2" charset="-122"/>
                <a:cs typeface="+mn-cs"/>
              </a:rPr>
              <a:t> </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，一个在</a:t>
            </a:r>
            <a:r>
              <a:rPr kumimoji="0" lang="zh-CN" altLang="en-US" b="1" kern="1200" cap="none" spc="0" normalizeH="0" baseline="0" noProof="0" dirty="0" smtClean="0">
                <a:solidFill>
                  <a:srgbClr val="FFFF00"/>
                </a:solidFill>
                <a:latin typeface="Arial" panose="020B0604020202020204" pitchFamily="34" charset="0"/>
                <a:ea typeface="黑体" panose="02010609060101010101" pitchFamily="49" charset="-122"/>
                <a:cs typeface="+mn-cs"/>
              </a:rPr>
              <a:t>长臂</a:t>
            </a:r>
            <a:endParaRPr kumimoji="0" lang="zh-CN" altLang="en-US" b="1" kern="1200" cap="none" spc="0" normalizeH="0" baseline="0" noProof="0" dirty="0" smtClean="0">
              <a:solidFill>
                <a:srgbClr val="FFFF00"/>
              </a:solidFill>
              <a:latin typeface="Arial" panose="020B0604020202020204" pitchFamily="34" charset="0"/>
              <a:ea typeface="黑体" panose="02010609060101010101" pitchFamily="49" charset="-122"/>
              <a:cs typeface="+mn-cs"/>
            </a:endParaRPr>
          </a:p>
          <a:p>
            <a:pPr marR="0" defTabSz="914400" eaLnBrk="1" hangingPunct="1">
              <a:buClrTx/>
              <a:buSzTx/>
              <a:buFontTx/>
              <a:buNone/>
              <a:defRPr/>
            </a:pPr>
            <a:endParaRPr kumimoji="0" lang="en-US" altLang="zh-CN" b="1" kern="1200" cap="none" spc="0" normalizeH="0" baseline="0" noProof="0" dirty="0" smtClean="0">
              <a:solidFill>
                <a:srgbClr val="FFFF00"/>
              </a:solidFill>
              <a:latin typeface="Arial" panose="020B0604020202020204" pitchFamily="34" charset="0"/>
              <a:ea typeface="黑体" panose="02010609060101010101" pitchFamily="49" charset="-122"/>
              <a:cs typeface="+mn-cs"/>
            </a:endParaRPr>
          </a:p>
          <a:p>
            <a:pPr marR="0" defTabSz="914400" eaLnBrk="1" hangingPunct="1">
              <a:buClrTx/>
              <a:buSzTx/>
              <a:buFontTx/>
              <a:buNone/>
              <a:defRPr/>
            </a:pP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4.   </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假设</a:t>
            </a:r>
            <a:r>
              <a:rPr kumimoji="0" lang="zh-CN" altLang="en-US" b="1" kern="1200" cap="none" spc="0" normalizeH="0" baseline="0" noProof="0" dirty="0" smtClean="0">
                <a:solidFill>
                  <a:srgbClr val="FFFF00"/>
                </a:solidFill>
                <a:latin typeface="Arial" panose="020B0604020202020204" pitchFamily="34" charset="0"/>
                <a:ea typeface="黑体" panose="02010609060101010101" pitchFamily="49" charset="-122"/>
                <a:cs typeface="+mn-cs"/>
              </a:rPr>
              <a:t>你来自</a:t>
            </a:r>
            <a:r>
              <a:rPr kumimoji="0" lang="en-US" altLang="zh-CN" b="1" kern="1200" cap="none" spc="0" normalizeH="0" baseline="0" noProof="0" dirty="0" smtClean="0">
                <a:solidFill>
                  <a:srgbClr val="FFFF00"/>
                </a:solidFill>
                <a:latin typeface="Arial" panose="020B0604020202020204" pitchFamily="34" charset="0"/>
                <a:ea typeface="黑体" panose="02010609060101010101" pitchFamily="49" charset="-122"/>
                <a:cs typeface="+mn-cs"/>
              </a:rPr>
              <a:t>3023</a:t>
            </a:r>
            <a:r>
              <a:rPr kumimoji="0" lang="zh-CN" altLang="en-US" b="1" kern="1200" cap="none" spc="0" normalizeH="0" baseline="0" noProof="0" dirty="0" smtClean="0">
                <a:solidFill>
                  <a:srgbClr val="FFFF00"/>
                </a:solidFill>
                <a:latin typeface="Arial" panose="020B0604020202020204" pitchFamily="34" charset="0"/>
                <a:ea typeface="黑体" panose="02010609060101010101" pitchFamily="49" charset="-122"/>
                <a:cs typeface="+mn-cs"/>
              </a:rPr>
              <a:t>年的未来世界，</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请为我们描述</a:t>
            </a:r>
            <a:r>
              <a:rPr kumimoji="0" lang="zh-CN" altLang="en-US" b="1" kern="1200" cap="none" spc="0" normalizeH="0" baseline="0" noProof="0" dirty="0" smtClean="0">
                <a:solidFill>
                  <a:srgbClr val="FFFF00"/>
                </a:solidFill>
                <a:latin typeface="Arial" panose="020B0604020202020204" pitchFamily="34" charset="0"/>
                <a:ea typeface="黑体" panose="02010609060101010101" pitchFamily="49" charset="-122"/>
                <a:cs typeface="+mn-cs"/>
              </a:rPr>
              <a:t>一下那时人类</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或社会生活的情况。（一</a:t>
            </a:r>
            <a:r>
              <a:rPr kumimoji="0" lang="zh-CN" altLang="en-US" b="1" kern="1200" cap="none" spc="0" normalizeH="0" baseline="0" noProof="0" dirty="0" smtClean="0">
                <a:solidFill>
                  <a:srgbClr val="FFFF00"/>
                </a:solidFill>
                <a:latin typeface="Arial" panose="020B0604020202020204" pitchFamily="34" charset="0"/>
                <a:ea typeface="黑体" panose="02010609060101010101" pitchFamily="49" charset="-122"/>
                <a:cs typeface="+mn-cs"/>
              </a:rPr>
              <a:t>个就</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可以，与生物相关）</a:t>
            </a:r>
            <a:endPar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endParaRPr>
          </a:p>
          <a:p>
            <a:pPr marR="0" defTabSz="914400" eaLnBrk="1" hangingPunct="1">
              <a:buClrTx/>
              <a:buSzTx/>
              <a:buFontTx/>
              <a:buNone/>
              <a:defRPr/>
            </a:pPr>
            <a:endPar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endParaRPr>
          </a:p>
          <a:p>
            <a:pPr marR="0" defTabSz="914400" eaLnBrk="1" hangingPunct="1">
              <a:buClrTx/>
              <a:buSzTx/>
              <a:buFontTx/>
              <a:buNone/>
              <a:defRPr/>
            </a:pP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5.  </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公元</a:t>
            </a:r>
            <a:r>
              <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rPr>
              <a:t>23</a:t>
            </a:r>
            <a:r>
              <a:rPr kumimoji="0" lang="zh-CN" altLang="en-US" b="1" kern="1200" cap="none" spc="0" normalizeH="0" baseline="0" noProof="0" dirty="0">
                <a:solidFill>
                  <a:srgbClr val="FFFF00"/>
                </a:solidFill>
                <a:latin typeface="Arial" panose="020B0604020202020204" pitchFamily="34" charset="0"/>
                <a:ea typeface="黑体" panose="02010609060101010101" pitchFamily="49" charset="-122"/>
                <a:cs typeface="+mn-cs"/>
              </a:rPr>
              <a:t>年的中国历史背景是什么？你若带着现代知识回到两千年前，能做些什么？</a:t>
            </a:r>
            <a:endParaRPr kumimoji="0" lang="en-US" altLang="zh-CN" b="1" kern="1200" cap="none" spc="0" normalizeH="0" baseline="0" noProof="0" dirty="0">
              <a:solidFill>
                <a:srgbClr val="FFFF00"/>
              </a:solidFill>
              <a:latin typeface="Arial" panose="020B0604020202020204" pitchFamily="34" charset="0"/>
              <a:ea typeface="黑体" panose="02010609060101010101" pitchFamily="49"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Text Box 7"/>
          <p:cNvSpPr txBox="1"/>
          <p:nvPr/>
        </p:nvSpPr>
        <p:spPr>
          <a:xfrm>
            <a:off x="533400" y="609600"/>
            <a:ext cx="8153400" cy="2251710"/>
          </a:xfrm>
          <a:prstGeom prst="rect">
            <a:avLst/>
          </a:prstGeom>
          <a:noFill/>
          <a:ln w="9525">
            <a:noFill/>
          </a:ln>
        </p:spPr>
        <p:txBody>
          <a:bodyPr>
            <a:spAutoFit/>
          </a:bodyPr>
          <a:p>
            <a:pPr eaLnBrk="1" hangingPunct="1">
              <a:lnSpc>
                <a:spcPct val="130000"/>
              </a:lnSpc>
            </a:pPr>
            <a:r>
              <a:rPr lang="en-US" altLang="zh-CN" sz="24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常染色质</a:t>
            </a:r>
            <a:endParaRPr lang="zh-CN" altLang="en-US" sz="2400" dirty="0">
              <a:latin typeface="黑体" panose="02010609060101010101" pitchFamily="49" charset="-122"/>
              <a:ea typeface="黑体" panose="02010609060101010101" pitchFamily="49" charset="-122"/>
            </a:endParaRPr>
          </a:p>
          <a:p>
            <a:pPr eaLnBrk="1" hangingPunct="1">
              <a:lnSpc>
                <a:spcPct val="130000"/>
              </a:lnSpc>
              <a:buClr>
                <a:srgbClr val="FFFF00"/>
              </a:buClr>
              <a:buFont typeface="Wingdings" panose="05000000000000000000" pitchFamily="2" charset="2"/>
              <a:buChar char="Ø"/>
            </a:pPr>
            <a:r>
              <a:rPr lang="zh-CN" altLang="en-US" b="1" dirty="0">
                <a:latin typeface="黑体" panose="02010609060101010101" pitchFamily="49" charset="-122"/>
                <a:ea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rPr>
              <a:t>构成染色质的主要成分，染色较浅且着色均匀。在细胞分裂间期呈高度分散状态，伸展而折叠疏松。</a:t>
            </a:r>
            <a:endParaRPr lang="zh-CN" altLang="en-US" dirty="0">
              <a:solidFill>
                <a:schemeClr val="tx1"/>
              </a:solidFill>
              <a:latin typeface="黑体" panose="02010609060101010101" pitchFamily="49" charset="-122"/>
              <a:ea typeface="黑体" panose="02010609060101010101" pitchFamily="49" charset="-122"/>
            </a:endParaRPr>
          </a:p>
          <a:p>
            <a:pPr eaLnBrk="1" hangingPunct="1">
              <a:lnSpc>
                <a:spcPct val="130000"/>
              </a:lnSpc>
              <a:buClr>
                <a:srgbClr val="FFFF00"/>
              </a:buClr>
              <a:buFont typeface="Wingdings" panose="05000000000000000000" pitchFamily="2" charset="2"/>
              <a:buChar char="Ø"/>
            </a:pPr>
            <a:r>
              <a:rPr lang="zh-CN" altLang="en-US" b="1"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常染色质状态只是基因转录的必要条件</a:t>
            </a:r>
            <a:r>
              <a:rPr lang="zh-CN" altLang="en-US" dirty="0">
                <a:solidFill>
                  <a:schemeClr val="tx1"/>
                </a:solidFill>
                <a:latin typeface="黑体" panose="02010609060101010101" pitchFamily="49" charset="-122"/>
                <a:ea typeface="黑体" panose="02010609060101010101" pitchFamily="49" charset="-122"/>
              </a:rPr>
              <a:t>。随着细胞分裂的进行，这些染色质区段由于逐步的螺旋化，从而染色逐渐加深。 </a:t>
            </a:r>
            <a:endParaRPr lang="zh-CN" altLang="en-US" dirty="0">
              <a:solidFill>
                <a:schemeClr val="tx1"/>
              </a:solidFill>
              <a:latin typeface="黑体" panose="02010609060101010101" pitchFamily="49" charset="-122"/>
              <a:ea typeface="黑体" panose="02010609060101010101" pitchFamily="49" charset="-122"/>
            </a:endParaRPr>
          </a:p>
        </p:txBody>
      </p:sp>
      <p:sp>
        <p:nvSpPr>
          <p:cNvPr id="8195" name="Rectangle 8"/>
          <p:cNvSpPr/>
          <p:nvPr/>
        </p:nvSpPr>
        <p:spPr>
          <a:xfrm>
            <a:off x="152400" y="3048000"/>
            <a:ext cx="8229600" cy="3150235"/>
          </a:xfrm>
          <a:prstGeom prst="rect">
            <a:avLst/>
          </a:prstGeom>
          <a:noFill/>
          <a:ln w="9525">
            <a:noFill/>
          </a:ln>
        </p:spPr>
        <p:txBody>
          <a:bodyPr/>
          <a:p>
            <a:pPr marL="342900" indent="-342900">
              <a:lnSpc>
                <a:spcPct val="130000"/>
              </a:lnSpc>
              <a:buClr>
                <a:schemeClr val="tx2"/>
              </a:buClr>
            </a:pPr>
            <a:r>
              <a:rPr lang="en-US" altLang="zh-CN"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异染色质</a:t>
            </a:r>
            <a:endParaRPr lang="zh-CN" altLang="en-US" sz="2800" dirty="0">
              <a:latin typeface="黑体" panose="02010609060101010101" pitchFamily="49" charset="-122"/>
              <a:ea typeface="黑体" panose="02010609060101010101" pitchFamily="49" charset="-122"/>
            </a:endParaRPr>
          </a:p>
          <a:p>
            <a:pPr marL="742950" lvl="1" indent="-285750">
              <a:lnSpc>
                <a:spcPct val="130000"/>
              </a:lnSpc>
              <a:buClr>
                <a:srgbClr val="FFFF00"/>
              </a:buClr>
              <a:buFont typeface="Wingdings" panose="05000000000000000000" pitchFamily="2" charset="2"/>
              <a:buChar char="Ø"/>
            </a:pPr>
            <a:r>
              <a:rPr lang="zh-CN" altLang="en-US" dirty="0">
                <a:solidFill>
                  <a:schemeClr val="tx1"/>
                </a:solidFill>
                <a:latin typeface="黑体" panose="02010609060101010101" pitchFamily="49" charset="-122"/>
                <a:ea typeface="黑体" panose="02010609060101010101" pitchFamily="49" charset="-122"/>
              </a:rPr>
              <a:t>折叠压缩程度高</a:t>
            </a:r>
            <a:r>
              <a:rPr lang="en-US" altLang="zh-CN" dirty="0">
                <a:solidFill>
                  <a:schemeClr val="tx1"/>
                </a:solidFill>
                <a:latin typeface="黑体" panose="02010609060101010101" pitchFamily="49" charset="-122"/>
                <a:ea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rPr>
              <a:t>处于聚缩状态，碱性染料染色时着色较深的染色质组分。</a:t>
            </a:r>
            <a:endParaRPr lang="zh-CN" altLang="en-US" dirty="0">
              <a:solidFill>
                <a:schemeClr val="tx1"/>
              </a:solidFill>
              <a:latin typeface="黑体" panose="02010609060101010101" pitchFamily="49" charset="-122"/>
              <a:ea typeface="黑体" panose="02010609060101010101" pitchFamily="49" charset="-122"/>
            </a:endParaRPr>
          </a:p>
          <a:p>
            <a:pPr marL="742950" lvl="1" indent="-285750">
              <a:lnSpc>
                <a:spcPct val="130000"/>
              </a:lnSpc>
              <a:buClr>
                <a:srgbClr val="FFFF00"/>
              </a:buClr>
              <a:buFont typeface="Wingdings" panose="05000000000000000000" pitchFamily="2" charset="2"/>
              <a:buChar char="Ø"/>
            </a:pPr>
            <a:r>
              <a:rPr lang="zh-CN" altLang="en-US" dirty="0">
                <a:solidFill>
                  <a:schemeClr val="tx1"/>
                </a:solidFill>
                <a:latin typeface="黑体" panose="02010609060101010101" pitchFamily="49" charset="-122"/>
                <a:ea typeface="黑体" panose="02010609060101010101" pitchFamily="49" charset="-122"/>
              </a:rPr>
              <a:t>位于其中的基因没有转录活性，并且可以抑制插入</a:t>
            </a:r>
            <a:r>
              <a:rPr lang="en-US" altLang="zh-CN" dirty="0">
                <a:solidFill>
                  <a:schemeClr val="tx1"/>
                </a:solidFill>
                <a:latin typeface="黑体" panose="02010609060101010101" pitchFamily="49" charset="-122"/>
                <a:ea typeface="黑体" panose="02010609060101010101" pitchFamily="49" charset="-122"/>
              </a:rPr>
              <a:t>DNA</a:t>
            </a:r>
            <a:r>
              <a:rPr lang="zh-CN" altLang="en-US" dirty="0">
                <a:solidFill>
                  <a:schemeClr val="tx1"/>
                </a:solidFill>
                <a:latin typeface="黑体" panose="02010609060101010101" pitchFamily="49" charset="-122"/>
                <a:ea typeface="黑体" panose="02010609060101010101" pitchFamily="49" charset="-122"/>
              </a:rPr>
              <a:t>片段的表达</a:t>
            </a:r>
            <a:endParaRPr lang="zh-CN" altLang="en-US" dirty="0">
              <a:solidFill>
                <a:schemeClr val="tx1"/>
              </a:solidFill>
              <a:latin typeface="黑体" panose="02010609060101010101" pitchFamily="49" charset="-122"/>
              <a:ea typeface="黑体" panose="02010609060101010101" pitchFamily="49" charset="-122"/>
            </a:endParaRPr>
          </a:p>
          <a:p>
            <a:pPr lvl="2">
              <a:lnSpc>
                <a:spcPct val="130000"/>
              </a:lnSpc>
              <a:buClr>
                <a:schemeClr val="tx2"/>
              </a:buClr>
            </a:pPr>
            <a:r>
              <a:rPr lang="en-US" altLang="zh-CN" dirty="0">
                <a:latin typeface="Times New Roman" panose="02020603050405020304" pitchFamily="18" charset="0"/>
                <a:ea typeface="黑体" panose="02010609060101010101" pitchFamily="49" charset="-122"/>
              </a:rPr>
              <a:t>(1) </a:t>
            </a:r>
            <a:r>
              <a:rPr lang="zh-CN" altLang="en-US" dirty="0">
                <a:latin typeface="Times New Roman" panose="02020603050405020304" pitchFamily="18" charset="0"/>
                <a:ea typeface="黑体" panose="02010609060101010101" pitchFamily="49" charset="-122"/>
              </a:rPr>
              <a:t>组成型异染色质</a:t>
            </a:r>
            <a:r>
              <a:rPr lang="en-US" altLang="zh-CN" dirty="0">
                <a:latin typeface="Times New Roman" panose="02020603050405020304" pitchFamily="18" charset="0"/>
                <a:ea typeface="黑体" panose="02010609060101010101" pitchFamily="49" charset="-122"/>
              </a:rPr>
              <a:t>(constitutive heterochromatin) </a:t>
            </a:r>
            <a:endParaRPr lang="en-US" altLang="zh-CN" dirty="0">
              <a:latin typeface="Times New Roman" panose="02020603050405020304" pitchFamily="18" charset="0"/>
              <a:ea typeface="黑体" panose="02010609060101010101" pitchFamily="49" charset="-122"/>
            </a:endParaRPr>
          </a:p>
          <a:p>
            <a:pPr lvl="2">
              <a:lnSpc>
                <a:spcPct val="130000"/>
              </a:lnSpc>
              <a:buClr>
                <a:schemeClr val="tx2"/>
              </a:buClr>
            </a:pPr>
            <a:r>
              <a:rPr lang="en-US" altLang="zh-CN" dirty="0">
                <a:latin typeface="Times New Roman" panose="02020603050405020304" pitchFamily="18" charset="0"/>
                <a:ea typeface="黑体" panose="02010609060101010101" pitchFamily="49" charset="-122"/>
              </a:rPr>
              <a:t>(2) </a:t>
            </a:r>
            <a:r>
              <a:rPr lang="zh-CN" altLang="en-US" dirty="0">
                <a:latin typeface="Times New Roman" panose="02020603050405020304" pitchFamily="18" charset="0"/>
                <a:ea typeface="黑体" panose="02010609060101010101" pitchFamily="49" charset="-122"/>
              </a:rPr>
              <a:t>兼性异染色质</a:t>
            </a:r>
            <a:r>
              <a:rPr lang="en-US" altLang="zh-CN" dirty="0">
                <a:latin typeface="Times New Roman" panose="02020603050405020304" pitchFamily="18" charset="0"/>
                <a:ea typeface="黑体" panose="02010609060101010101" pitchFamily="49" charset="-122"/>
              </a:rPr>
              <a:t>(facultative heterochromatin</a:t>
            </a:r>
            <a:r>
              <a:rPr lang="en-US" altLang="zh-CN"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idx="1"/>
          </p:nvPr>
        </p:nvSpPr>
        <p:spPr>
          <a:xfrm>
            <a:off x="762000" y="685800"/>
            <a:ext cx="7676515" cy="5715000"/>
          </a:xfrm>
          <a:ln/>
        </p:spPr>
        <p:txBody>
          <a:bodyPr vert="horz" wrap="square" lIns="91440" tIns="45720" rIns="91440" bIns="45720" anchor="t" anchorCtr="0"/>
          <a:p>
            <a:pPr marL="530225" indent="-530225">
              <a:lnSpc>
                <a:spcPct val="120000"/>
              </a:lnSpc>
              <a:buNone/>
            </a:pPr>
            <a:r>
              <a:rPr lang="zh-CN" altLang="en-US" sz="2400" dirty="0">
                <a:solidFill>
                  <a:srgbClr val="FFFF00"/>
                </a:solidFill>
                <a:latin typeface="Times New Roman" panose="02020603050405020304" pitchFamily="18" charset="0"/>
                <a:ea typeface="黑体" panose="02010609060101010101" pitchFamily="49" charset="-122"/>
              </a:rPr>
              <a:t>组成型异染色质</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constitutive heterochromatin</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530225" indent="-530225">
              <a:lnSpc>
                <a:spcPct val="120000"/>
              </a:lnSpc>
              <a:buNone/>
            </a:pPr>
            <a:r>
              <a:rPr lang="zh-CN" altLang="en-US" sz="2000" dirty="0">
                <a:latin typeface="Times New Roman" panose="02020603050405020304" pitchFamily="18" charset="0"/>
                <a:ea typeface="黑体" panose="02010609060101010101" pitchFamily="49" charset="-122"/>
              </a:rPr>
              <a:t>即通常所指的异染色质，一种永久性异染色质，在染色体上</a:t>
            </a:r>
            <a:endParaRPr lang="zh-CN" altLang="en-US" sz="2000" dirty="0">
              <a:latin typeface="Times New Roman" panose="02020603050405020304" pitchFamily="18" charset="0"/>
              <a:ea typeface="黑体" panose="02010609060101010101" pitchFamily="49" charset="-122"/>
            </a:endParaRPr>
          </a:p>
          <a:p>
            <a:pPr marL="530225" indent="-530225">
              <a:lnSpc>
                <a:spcPct val="120000"/>
              </a:lnSpc>
              <a:buNone/>
            </a:pPr>
            <a:r>
              <a:rPr lang="zh-CN" altLang="en-US" sz="2000" dirty="0">
                <a:latin typeface="Times New Roman" panose="02020603050405020304" pitchFamily="18" charset="0"/>
                <a:ea typeface="黑体" panose="02010609060101010101" pitchFamily="49" charset="-122"/>
              </a:rPr>
              <a:t>的位置较恒定，间期保持螺旋化状态，染色很深，在光学显微</a:t>
            </a:r>
            <a:endParaRPr lang="zh-CN" altLang="en-US" sz="2000" dirty="0">
              <a:latin typeface="Times New Roman" panose="02020603050405020304" pitchFamily="18" charset="0"/>
              <a:ea typeface="黑体" panose="02010609060101010101" pitchFamily="49" charset="-122"/>
            </a:endParaRPr>
          </a:p>
          <a:p>
            <a:pPr marL="530225" indent="-530225">
              <a:lnSpc>
                <a:spcPct val="120000"/>
              </a:lnSpc>
              <a:buNone/>
            </a:pPr>
            <a:r>
              <a:rPr lang="zh-CN" altLang="en-US" sz="2000" dirty="0">
                <a:latin typeface="Times New Roman" panose="02020603050405020304" pitchFamily="18" charset="0"/>
                <a:ea typeface="黑体" panose="02010609060101010101" pitchFamily="49" charset="-122"/>
              </a:rPr>
              <a:t>镜下可以鉴别。</a:t>
            </a:r>
            <a:r>
              <a:rPr lang="zh-CN" altLang="en-US" sz="2000" dirty="0">
                <a:solidFill>
                  <a:srgbClr val="FFFF00"/>
                </a:solidFill>
                <a:latin typeface="Times New Roman" panose="02020603050405020304" pitchFamily="18" charset="0"/>
                <a:ea typeface="黑体" panose="02010609060101010101" pitchFamily="49" charset="-122"/>
              </a:rPr>
              <a:t>集中分布于染色体的着丝粒周围</a:t>
            </a:r>
            <a:endParaRPr lang="zh-CN" altLang="en-US" sz="2000" dirty="0">
              <a:latin typeface="Times New Roman" panose="02020603050405020304" pitchFamily="18" charset="0"/>
              <a:ea typeface="黑体" panose="02010609060101010101" pitchFamily="49" charset="-122"/>
            </a:endParaRPr>
          </a:p>
          <a:p>
            <a:pPr marL="530225" indent="-530225">
              <a:lnSpc>
                <a:spcPct val="120000"/>
              </a:lnSpc>
              <a:buNone/>
            </a:pPr>
            <a:endParaRPr lang="zh-CN" altLang="en-US" sz="2000" dirty="0">
              <a:solidFill>
                <a:srgbClr val="FFFF00"/>
              </a:solidFill>
              <a:latin typeface="Times New Roman" panose="02020603050405020304" pitchFamily="18" charset="0"/>
              <a:ea typeface="黑体" panose="02010609060101010101" pitchFamily="49" charset="-122"/>
            </a:endParaRPr>
          </a:p>
          <a:p>
            <a:pPr marL="530225" indent="-530225">
              <a:lnSpc>
                <a:spcPct val="120000"/>
              </a:lnSpc>
              <a:buNone/>
            </a:pPr>
            <a:r>
              <a:rPr lang="zh-CN" altLang="en-US" sz="2400" dirty="0">
                <a:solidFill>
                  <a:srgbClr val="FFFF00"/>
                </a:solidFill>
                <a:latin typeface="Times New Roman" panose="02020603050405020304" pitchFamily="18" charset="0"/>
                <a:ea typeface="黑体" panose="02010609060101010101" pitchFamily="49" charset="-122"/>
              </a:rPr>
              <a:t>兼性异染色质</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facultative heterochromatin</a:t>
            </a:r>
            <a:r>
              <a:rPr lang="zh-CN" altLang="en-US" sz="2000" dirty="0">
                <a:latin typeface="Times New Roman" panose="02020603050405020304" pitchFamily="18" charset="0"/>
                <a:ea typeface="黑体" panose="02010609060101010101" pitchFamily="49" charset="-122"/>
              </a:rPr>
              <a:t>）：</a:t>
            </a:r>
            <a:endParaRPr lang="zh-CN" altLang="en-US" sz="2000" dirty="0">
              <a:latin typeface="Times New Roman" panose="02020603050405020304" pitchFamily="18" charset="0"/>
              <a:ea typeface="黑体" panose="02010609060101010101" pitchFamily="49" charset="-122"/>
            </a:endParaRPr>
          </a:p>
          <a:p>
            <a:pPr marL="530225" indent="-530225">
              <a:lnSpc>
                <a:spcPct val="120000"/>
              </a:lnSpc>
              <a:buNone/>
            </a:pPr>
            <a:r>
              <a:rPr lang="zh-CN" altLang="en-US" sz="2000" dirty="0">
                <a:latin typeface="Times New Roman" panose="02020603050405020304" pitchFamily="18" charset="0"/>
                <a:ea typeface="黑体" panose="02010609060101010101" pitchFamily="49" charset="-122"/>
              </a:rPr>
              <a:t> 又称</a:t>
            </a:r>
            <a:r>
              <a:rPr lang="en-US" altLang="zh-CN" sz="2000" dirty="0">
                <a:latin typeface="Times New Roman" panose="02020603050405020304" pitchFamily="18" charset="0"/>
                <a:ea typeface="黑体" panose="02010609060101010101" pitchFamily="49" charset="-122"/>
              </a:rPr>
              <a:t>X</a:t>
            </a:r>
            <a:r>
              <a:rPr lang="zh-CN" altLang="en-US" sz="2000" dirty="0">
                <a:latin typeface="Times New Roman" panose="02020603050405020304" pitchFamily="18" charset="0"/>
                <a:ea typeface="黑体" panose="02010609060101010101" pitchFamily="49" charset="-122"/>
              </a:rPr>
              <a:t>性染色质。它起源于常染色质，具有常染色质的全部特</a:t>
            </a:r>
            <a:endParaRPr lang="zh-CN" altLang="en-US" sz="2000" dirty="0">
              <a:latin typeface="Times New Roman" panose="02020603050405020304" pitchFamily="18" charset="0"/>
              <a:ea typeface="黑体" panose="02010609060101010101" pitchFamily="49" charset="-122"/>
            </a:endParaRPr>
          </a:p>
          <a:p>
            <a:pPr marL="530225" indent="-530225">
              <a:lnSpc>
                <a:spcPct val="120000"/>
              </a:lnSpc>
              <a:buNone/>
            </a:pPr>
            <a:r>
              <a:rPr lang="zh-CN" altLang="en-US" sz="2000" dirty="0">
                <a:latin typeface="Times New Roman" panose="02020603050405020304" pitchFamily="18" charset="0"/>
                <a:ea typeface="黑体" panose="02010609060101010101" pitchFamily="49" charset="-122"/>
              </a:rPr>
              <a:t>点和功能，其复制时间、染色特征与常染色质相同。</a:t>
            </a:r>
            <a:r>
              <a:rPr lang="zh-CN" altLang="en-US" sz="2000" dirty="0">
                <a:solidFill>
                  <a:srgbClr val="FFFF00"/>
                </a:solidFill>
                <a:latin typeface="Times New Roman" panose="02020603050405020304" pitchFamily="18" charset="0"/>
                <a:ea typeface="黑体" panose="02010609060101010101" pitchFamily="49" charset="-122"/>
              </a:rPr>
              <a:t>但在特殊</a:t>
            </a:r>
            <a:endParaRPr lang="zh-CN" altLang="en-US" sz="2000" dirty="0">
              <a:solidFill>
                <a:srgbClr val="FFFF00"/>
              </a:solidFill>
              <a:latin typeface="Times New Roman" panose="02020603050405020304" pitchFamily="18" charset="0"/>
              <a:ea typeface="黑体" panose="02010609060101010101" pitchFamily="49" charset="-122"/>
            </a:endParaRPr>
          </a:p>
          <a:p>
            <a:pPr marL="530225" indent="-530225">
              <a:lnSpc>
                <a:spcPct val="120000"/>
              </a:lnSpc>
              <a:buNone/>
            </a:pPr>
            <a:r>
              <a:rPr lang="zh-CN" altLang="en-US" sz="2000" dirty="0">
                <a:solidFill>
                  <a:srgbClr val="FFFF00"/>
                </a:solidFill>
                <a:latin typeface="Times New Roman" panose="02020603050405020304" pitchFamily="18" charset="0"/>
                <a:ea typeface="黑体" panose="02010609060101010101" pitchFamily="49" charset="-122"/>
              </a:rPr>
              <a:t>情况下，在个体发育的特定阶段，它可以转变成异染色质，一</a:t>
            </a:r>
            <a:endParaRPr lang="zh-CN" altLang="en-US" sz="2000" dirty="0">
              <a:solidFill>
                <a:srgbClr val="FFFF00"/>
              </a:solidFill>
              <a:latin typeface="Times New Roman" panose="02020603050405020304" pitchFamily="18" charset="0"/>
              <a:ea typeface="黑体" panose="02010609060101010101" pitchFamily="49" charset="-122"/>
            </a:endParaRPr>
          </a:p>
          <a:p>
            <a:pPr marL="530225" indent="-530225">
              <a:lnSpc>
                <a:spcPct val="120000"/>
              </a:lnSpc>
              <a:buNone/>
            </a:pPr>
            <a:r>
              <a:rPr lang="zh-CN" altLang="en-US" sz="2000" dirty="0">
                <a:solidFill>
                  <a:srgbClr val="FFFF00"/>
                </a:solidFill>
                <a:latin typeface="Times New Roman" panose="02020603050405020304" pitchFamily="18" charset="0"/>
                <a:ea typeface="黑体" panose="02010609060101010101" pitchFamily="49" charset="-122"/>
              </a:rPr>
              <a:t>旦发生这种转变，则获得了异染色质的属性</a:t>
            </a:r>
            <a:r>
              <a:rPr lang="zh-CN" altLang="en-US" sz="2000" dirty="0">
                <a:latin typeface="Times New Roman" panose="02020603050405020304" pitchFamily="18" charset="0"/>
                <a:ea typeface="黑体" panose="02010609060101010101" pitchFamily="49" charset="-122"/>
              </a:rPr>
              <a:t>，如发生异固缩、</a:t>
            </a:r>
            <a:endParaRPr lang="zh-CN" altLang="en-US" sz="2000" dirty="0">
              <a:latin typeface="Times New Roman" panose="02020603050405020304" pitchFamily="18" charset="0"/>
              <a:ea typeface="黑体" panose="02010609060101010101" pitchFamily="49" charset="-122"/>
            </a:endParaRPr>
          </a:p>
          <a:p>
            <a:pPr marL="530225" indent="-530225">
              <a:lnSpc>
                <a:spcPct val="120000"/>
              </a:lnSpc>
              <a:buNone/>
            </a:pPr>
            <a:r>
              <a:rPr lang="zh-CN" altLang="en-US" sz="2000" dirty="0">
                <a:latin typeface="Times New Roman" panose="02020603050405020304" pitchFamily="18" charset="0"/>
                <a:ea typeface="黑体" panose="02010609060101010101" pitchFamily="49" charset="-122"/>
              </a:rPr>
              <a:t>迟复制、基因失活等变化。例人类</a:t>
            </a:r>
            <a:r>
              <a:rPr lang="en-US" altLang="zh-CN" sz="2000" dirty="0">
                <a:latin typeface="Times New Roman" panose="02020603050405020304" pitchFamily="18" charset="0"/>
                <a:ea typeface="黑体" panose="02010609060101010101" pitchFamily="49" charset="-122"/>
              </a:rPr>
              <a:t>X</a:t>
            </a:r>
            <a:r>
              <a:rPr lang="zh-CN" altLang="en-US" sz="2000" dirty="0">
                <a:latin typeface="Times New Roman" panose="02020603050405020304" pitchFamily="18" charset="0"/>
                <a:ea typeface="黑体" panose="02010609060101010101" pitchFamily="49" charset="-122"/>
              </a:rPr>
              <a:t>染色体失活。</a:t>
            </a:r>
            <a:endParaRPr lang="zh-CN" altLang="en-US" sz="2000" dirty="0">
              <a:latin typeface="Times New Roman" panose="02020603050405020304" pitchFamily="18" charset="0"/>
              <a:ea typeface="黑体" panose="02010609060101010101" pitchFamily="49"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2"/>
          <p:cNvSpPr>
            <a:spLocks noGrp="1"/>
          </p:cNvSpPr>
          <p:nvPr>
            <p:ph type="title"/>
          </p:nvPr>
        </p:nvSpPr>
        <p:spPr>
          <a:ln/>
        </p:spPr>
        <p:txBody>
          <a:bodyPr vert="horz" wrap="square" lIns="91440" tIns="45720" rIns="91440" bIns="45720" anchor="ctr" anchorCtr="0"/>
          <a:p>
            <a:pPr algn="l"/>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1</a:t>
            </a:r>
            <a:r>
              <a:rPr lang="zh-CN" altLang="en-US" sz="3200" dirty="0">
                <a:solidFill>
                  <a:srgbClr val="FFFF00"/>
                </a:solidFill>
                <a:latin typeface="黑体" panose="02010609060101010101" pitchFamily="49" charset="-122"/>
                <a:ea typeface="黑体" panose="02010609060101010101" pitchFamily="49" charset="-122"/>
              </a:rPr>
              <a:t>）染色体的形态</a:t>
            </a:r>
            <a:endParaRPr lang="zh-CN" altLang="en-US" sz="3200" dirty="0">
              <a:solidFill>
                <a:srgbClr val="FFFF00"/>
              </a:solidFill>
              <a:latin typeface="黑体" panose="02010609060101010101" pitchFamily="49" charset="-122"/>
              <a:ea typeface="黑体" panose="02010609060101010101" pitchFamily="49" charset="-122"/>
            </a:endParaRPr>
          </a:p>
        </p:txBody>
      </p:sp>
      <p:sp>
        <p:nvSpPr>
          <p:cNvPr id="10243" name="Rectangle 3"/>
          <p:cNvSpPr>
            <a:spLocks noGrp="1"/>
          </p:cNvSpPr>
          <p:nvPr>
            <p:ph idx="1"/>
          </p:nvPr>
        </p:nvSpPr>
        <p:spPr>
          <a:xfrm>
            <a:off x="457200" y="1254125"/>
            <a:ext cx="8382000" cy="4495800"/>
          </a:xfrm>
          <a:ln/>
        </p:spPr>
        <p:txBody>
          <a:bodyPr vert="horz" wrap="square" lIns="91440" tIns="45720" rIns="91440" bIns="45720" anchor="t" anchorCtr="0"/>
          <a:p>
            <a:pPr marL="0" indent="0">
              <a:lnSpc>
                <a:spcPts val="2800"/>
              </a:lnSpc>
              <a:spcBef>
                <a:spcPct val="0"/>
              </a:spcBef>
              <a:buNone/>
            </a:pPr>
            <a:r>
              <a:rPr lang="zh-CN" altLang="en-US" sz="2000" dirty="0">
                <a:solidFill>
                  <a:srgbClr val="FFFF00"/>
                </a:solidFill>
                <a:latin typeface="Times New Roman" panose="02020603050405020304" pitchFamily="18" charset="0"/>
                <a:ea typeface="黑体" panose="02010609060101010101" pitchFamily="49" charset="-122"/>
              </a:rPr>
              <a:t>        染色体</a:t>
            </a:r>
            <a:r>
              <a:rPr lang="zh-CN" altLang="en-US" sz="2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chromosome</a:t>
            </a:r>
            <a:r>
              <a:rPr lang="zh-CN" altLang="en-US" sz="2000" dirty="0">
                <a:latin typeface="Times New Roman" panose="02020603050405020304" pitchFamily="18" charset="0"/>
                <a:ea typeface="黑体" panose="02010609060101010101" pitchFamily="49" charset="-122"/>
              </a:rPr>
              <a:t>）：是染色质在细胞分裂过程中经过紧密缠绕、折叠、凝缩、精巧包装而形成的，具有固定形态的遗传物质的存在形式</a:t>
            </a:r>
            <a:endParaRPr lang="zh-CN" altLang="en-US" sz="2000" dirty="0">
              <a:latin typeface="Times New Roman" panose="02020603050405020304" pitchFamily="18" charset="0"/>
              <a:ea typeface="黑体" panose="02010609060101010101" pitchFamily="49" charset="-122"/>
            </a:endParaRPr>
          </a:p>
        </p:txBody>
      </p:sp>
      <p:sp>
        <p:nvSpPr>
          <p:cNvPr id="10244" name="Text Box 4"/>
          <p:cNvSpPr txBox="1"/>
          <p:nvPr/>
        </p:nvSpPr>
        <p:spPr>
          <a:xfrm>
            <a:off x="457200" y="2209800"/>
            <a:ext cx="3810000" cy="3503613"/>
          </a:xfrm>
          <a:prstGeom prst="rect">
            <a:avLst/>
          </a:prstGeom>
          <a:noFill/>
          <a:ln w="9525">
            <a:noFill/>
          </a:ln>
        </p:spPr>
        <p:txBody>
          <a:bodyPr>
            <a:spAutoFit/>
          </a:bodyPr>
          <a:p>
            <a:pPr eaLnBrk="1" hangingPunct="1">
              <a:lnSpc>
                <a:spcPct val="16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染色质与染色体是在细胞周期不同的功能阶段可以相互转变的形态结构。</a:t>
            </a:r>
            <a:endParaRPr lang="zh-CN" altLang="en-US" dirty="0">
              <a:latin typeface="黑体" panose="02010609060101010101" pitchFamily="49" charset="-122"/>
              <a:ea typeface="黑体" panose="02010609060101010101" pitchFamily="49" charset="-122"/>
            </a:endParaRPr>
          </a:p>
          <a:p>
            <a:pPr eaLnBrk="1" hangingPunct="1">
              <a:lnSpc>
                <a:spcPct val="160000"/>
              </a:lnSpc>
            </a:pPr>
            <a:r>
              <a:rPr lang="zh-CN" altLang="en-US" dirty="0">
                <a:solidFill>
                  <a:schemeClr val="tx1"/>
                </a:solidFill>
                <a:latin typeface="黑体" panose="02010609060101010101" pitchFamily="49" charset="-122"/>
                <a:ea typeface="黑体" panose="02010609060101010101" pitchFamily="49" charset="-122"/>
              </a:rPr>
              <a:t>    每一物种的染色体都具有特定的形态特征，其中以有丝分裂中期和早后期表现得最为明显和典型。</a:t>
            </a:r>
            <a:endParaRPr lang="zh-CN" altLang="en-US" dirty="0">
              <a:solidFill>
                <a:schemeClr val="tx1"/>
              </a:solidFill>
              <a:latin typeface="黑体" panose="02010609060101010101" pitchFamily="49" charset="-122"/>
              <a:ea typeface="黑体" panose="02010609060101010101" pitchFamily="49" charset="-122"/>
            </a:endParaRPr>
          </a:p>
        </p:txBody>
      </p:sp>
      <p:grpSp>
        <p:nvGrpSpPr>
          <p:cNvPr id="10245" name="Group 5"/>
          <p:cNvGrpSpPr/>
          <p:nvPr/>
        </p:nvGrpSpPr>
        <p:grpSpPr>
          <a:xfrm>
            <a:off x="4800600" y="2133600"/>
            <a:ext cx="3429000" cy="4054475"/>
            <a:chOff x="3168" y="1200"/>
            <a:chExt cx="2160" cy="2554"/>
          </a:xfrm>
        </p:grpSpPr>
        <p:pic>
          <p:nvPicPr>
            <p:cNvPr id="10246" name="Picture 6" descr="染色体结构名称"/>
            <p:cNvPicPr>
              <a:picLocks noChangeAspect="1"/>
            </p:cNvPicPr>
            <p:nvPr/>
          </p:nvPicPr>
          <p:blipFill>
            <a:blip r:embed="rId1"/>
            <a:stretch>
              <a:fillRect/>
            </a:stretch>
          </p:blipFill>
          <p:spPr>
            <a:xfrm>
              <a:off x="3168" y="1200"/>
              <a:ext cx="2160" cy="2232"/>
            </a:xfrm>
            <a:prstGeom prst="rect">
              <a:avLst/>
            </a:prstGeom>
            <a:noFill/>
            <a:ln w="9525">
              <a:noFill/>
            </a:ln>
          </p:spPr>
        </p:pic>
        <p:sp>
          <p:nvSpPr>
            <p:cNvPr id="10247" name="Rectangle 7"/>
            <p:cNvSpPr/>
            <p:nvPr/>
          </p:nvSpPr>
          <p:spPr>
            <a:xfrm>
              <a:off x="3168" y="3504"/>
              <a:ext cx="2160" cy="250"/>
            </a:xfrm>
            <a:prstGeom prst="rect">
              <a:avLst/>
            </a:prstGeom>
            <a:noFill/>
            <a:ln w="9525">
              <a:noFill/>
            </a:ln>
          </p:spPr>
          <p:txBody>
            <a:bodyPr anchor="ctr" anchorCtr="0">
              <a:spAutoFit/>
            </a:bodyPr>
            <a:p>
              <a:pPr eaLnBrk="1" hangingPunct="1"/>
              <a:r>
                <a:rPr lang="en-US" altLang="zh-CN" dirty="0">
                  <a:latin typeface="Arial" panose="020B0604020202020204" pitchFamily="34" charset="0"/>
                </a:rPr>
                <a:t>        </a:t>
              </a:r>
              <a:r>
                <a:rPr lang="zh-CN" altLang="en-US" dirty="0">
                  <a:latin typeface="黑体" panose="02010609060101010101" pitchFamily="49" charset="-122"/>
                  <a:ea typeface="黑体" panose="02010609060101010101" pitchFamily="49" charset="-122"/>
                </a:rPr>
                <a:t>染色体各部分的名称 </a:t>
              </a:r>
              <a:endParaRPr lang="zh-CN" altLang="en-US" dirty="0">
                <a:latin typeface="黑体" panose="02010609060101010101" pitchFamily="49" charset="-122"/>
                <a:ea typeface="黑体" panose="02010609060101010101" pitchFamily="49" charset="-12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p:cNvSpPr>
          <p:nvPr>
            <p:ph type="title"/>
          </p:nvPr>
        </p:nvSpPr>
        <p:spPr>
          <a:xfrm>
            <a:off x="609600" y="685800"/>
            <a:ext cx="8229600" cy="1143000"/>
          </a:xfrm>
          <a:ln/>
        </p:spPr>
        <p:txBody>
          <a:bodyPr vert="horz" wrap="square" lIns="91440" tIns="45720" rIns="91440" bIns="45720" anchor="ctr" anchorCtr="0"/>
          <a:p>
            <a:pPr algn="l"/>
            <a:r>
              <a:rPr lang="en-US" altLang="zh-CN" sz="2400" dirty="0">
                <a:solidFill>
                  <a:srgbClr val="FFFF00"/>
                </a:solidFill>
                <a:latin typeface="华文新魏" pitchFamily="2" charset="-122"/>
                <a:ea typeface="华文新魏" pitchFamily="2" charset="-122"/>
              </a:rPr>
              <a:t>        </a:t>
            </a:r>
            <a:r>
              <a:rPr lang="zh-CN" altLang="en-US" sz="2400" dirty="0">
                <a:solidFill>
                  <a:srgbClr val="FFFF00"/>
                </a:solidFill>
                <a:latin typeface="黑体" panose="02010609060101010101" pitchFamily="49" charset="-122"/>
                <a:ea typeface="黑体" panose="02010609060101010101" pitchFamily="49" charset="-122"/>
              </a:rPr>
              <a:t>染色体的着丝粒位置恒定</a:t>
            </a:r>
            <a:br>
              <a:rPr lang="zh-CN" altLang="en-US" sz="2400" dirty="0">
                <a:latin typeface="黑体" panose="02010609060101010101" pitchFamily="49" charset="-122"/>
                <a:ea typeface="黑体" panose="02010609060101010101" pitchFamily="49" charset="-122"/>
              </a:rPr>
            </a:br>
            <a:r>
              <a:rPr lang="zh-CN" altLang="en-US" sz="2400" dirty="0">
                <a:latin typeface="黑体" panose="02010609060101010101" pitchFamily="49" charset="-122"/>
                <a:ea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rPr>
              <a:t>着丝粒的位置直接关系染色体的形态特征</a:t>
            </a:r>
            <a:r>
              <a:rPr lang="zh-CN" altLang="en-US" sz="2400" dirty="0">
                <a:latin typeface="黑体" panose="02010609060101010101" pitchFamily="49" charset="-122"/>
                <a:ea typeface="黑体" panose="02010609060101010101" pitchFamily="49" charset="-122"/>
              </a:rPr>
              <a:t>。</a:t>
            </a:r>
            <a:br>
              <a:rPr lang="zh-CN" altLang="en-US" sz="2400" dirty="0">
                <a:latin typeface="黑体" panose="02010609060101010101" pitchFamily="49" charset="-122"/>
                <a:ea typeface="黑体" panose="02010609060101010101" pitchFamily="49" charset="-122"/>
              </a:rPr>
            </a:br>
            <a:endParaRPr lang="zh-CN" altLang="en-US" sz="2400" dirty="0">
              <a:latin typeface="黑体" panose="02010609060101010101" pitchFamily="49" charset="-122"/>
              <a:ea typeface="黑体" panose="02010609060101010101" pitchFamily="49" charset="-122"/>
            </a:endParaRPr>
          </a:p>
        </p:txBody>
      </p:sp>
      <p:sp>
        <p:nvSpPr>
          <p:cNvPr id="11267" name="Rectangle 3"/>
          <p:cNvSpPr>
            <a:spLocks noGrp="1"/>
          </p:cNvSpPr>
          <p:nvPr>
            <p:ph idx="1"/>
          </p:nvPr>
        </p:nvSpPr>
        <p:spPr>
          <a:ln/>
        </p:spPr>
        <p:txBody>
          <a:bodyPr vert="horz" wrap="square" lIns="91440" tIns="45720" rIns="91440" bIns="45720" anchor="t" anchorCtr="0"/>
          <a:p>
            <a:pPr>
              <a:lnSpc>
                <a:spcPct val="115000"/>
              </a:lnSpc>
            </a:pPr>
            <a:endParaRPr lang="en-US" altLang="zh-CN" sz="2800" b="1" dirty="0">
              <a:latin typeface="华文楷体" pitchFamily="2" charset="-122"/>
              <a:ea typeface="华文楷体" pitchFamily="2" charset="-122"/>
            </a:endParaRPr>
          </a:p>
          <a:p>
            <a:pPr lvl="1">
              <a:lnSpc>
                <a:spcPct val="115000"/>
              </a:lnSpc>
              <a:buNone/>
            </a:pPr>
            <a:endParaRPr lang="en-US" altLang="zh-CN" dirty="0"/>
          </a:p>
        </p:txBody>
      </p:sp>
      <p:pic>
        <p:nvPicPr>
          <p:cNvPr id="11268" name="Picture 4" descr="D21a－1"/>
          <p:cNvPicPr>
            <a:picLocks noChangeAspect="1"/>
          </p:cNvPicPr>
          <p:nvPr/>
        </p:nvPicPr>
        <p:blipFill>
          <a:blip r:embed="rId1"/>
          <a:stretch>
            <a:fillRect/>
          </a:stretch>
        </p:blipFill>
        <p:spPr>
          <a:xfrm>
            <a:off x="685800" y="2209800"/>
            <a:ext cx="1981200" cy="2363788"/>
          </a:xfrm>
          <a:prstGeom prst="rect">
            <a:avLst/>
          </a:prstGeom>
          <a:noFill/>
          <a:ln w="9525">
            <a:noFill/>
          </a:ln>
        </p:spPr>
      </p:pic>
      <p:sp>
        <p:nvSpPr>
          <p:cNvPr id="11269" name="Rectangle 5"/>
          <p:cNvSpPr/>
          <p:nvPr/>
        </p:nvSpPr>
        <p:spPr>
          <a:xfrm>
            <a:off x="381000" y="5029200"/>
            <a:ext cx="2366963" cy="396875"/>
          </a:xfrm>
          <a:prstGeom prst="rect">
            <a:avLst/>
          </a:prstGeom>
          <a:noFill/>
          <a:ln w="9525">
            <a:noFill/>
          </a:ln>
        </p:spPr>
        <p:txBody>
          <a:bodyPr wrap="none">
            <a:spAutoFit/>
          </a:bodyPr>
          <a:p>
            <a:pPr eaLnBrk="1" hangingPunct="1"/>
            <a:r>
              <a:rPr lang="zh-CN" altLang="en-US" dirty="0">
                <a:latin typeface="Arial" panose="020B0604020202020204" pitchFamily="34" charset="0"/>
              </a:rPr>
              <a:t>（</a:t>
            </a:r>
            <a:r>
              <a:rPr lang="en-US" altLang="zh-CN" dirty="0">
                <a:latin typeface="Arial" panose="020B0604020202020204" pitchFamily="34" charset="0"/>
              </a:rPr>
              <a:t>a</a:t>
            </a:r>
            <a:r>
              <a:rPr lang="zh-CN" altLang="en-US" dirty="0">
                <a:latin typeface="Arial" panose="020B0604020202020204" pitchFamily="34" charset="0"/>
              </a:rPr>
              <a:t>）</a:t>
            </a:r>
            <a:r>
              <a:rPr lang="zh-CN" altLang="en-US" dirty="0">
                <a:latin typeface="黑体" panose="02010609060101010101" pitchFamily="49" charset="-122"/>
                <a:ea typeface="黑体" panose="02010609060101010101" pitchFamily="49" charset="-122"/>
              </a:rPr>
              <a:t>染色体模式图</a:t>
            </a:r>
            <a:endParaRPr lang="zh-CN" altLang="en-US" dirty="0">
              <a:latin typeface="黑体" panose="02010609060101010101" pitchFamily="49" charset="-122"/>
              <a:ea typeface="黑体" panose="02010609060101010101" pitchFamily="49" charset="-122"/>
            </a:endParaRPr>
          </a:p>
        </p:txBody>
      </p:sp>
      <p:sp>
        <p:nvSpPr>
          <p:cNvPr id="11270" name="Rectangle 6"/>
          <p:cNvSpPr/>
          <p:nvPr/>
        </p:nvSpPr>
        <p:spPr>
          <a:xfrm>
            <a:off x="4114800" y="5562600"/>
            <a:ext cx="3644900" cy="396875"/>
          </a:xfrm>
          <a:prstGeom prst="rect">
            <a:avLst/>
          </a:prstGeom>
          <a:noFill/>
          <a:ln w="9525">
            <a:noFill/>
          </a:ln>
        </p:spPr>
        <p:txBody>
          <a:bodyPr wrap="none">
            <a:spAutoFit/>
          </a:bodyPr>
          <a:p>
            <a:pPr eaLnBrk="1" hangingPunct="1"/>
            <a:r>
              <a:rPr lang="zh-CN" altLang="en-US" dirty="0">
                <a:latin typeface="Arial" panose="020B0604020202020204" pitchFamily="34" charset="0"/>
              </a:rPr>
              <a:t>（</a:t>
            </a:r>
            <a:r>
              <a:rPr lang="en-US" altLang="zh-CN" dirty="0">
                <a:latin typeface="Arial" panose="020B0604020202020204" pitchFamily="34" charset="0"/>
              </a:rPr>
              <a:t>b</a:t>
            </a:r>
            <a:r>
              <a:rPr lang="zh-CN" altLang="en-US" dirty="0">
                <a:latin typeface="Arial" panose="020B0604020202020204" pitchFamily="34" charset="0"/>
              </a:rPr>
              <a:t>）</a:t>
            </a:r>
            <a:r>
              <a:rPr lang="zh-CN" altLang="en-US" dirty="0">
                <a:latin typeface="黑体" panose="02010609060101010101" pitchFamily="49" charset="-122"/>
                <a:ea typeface="黑体" panose="02010609060101010101" pitchFamily="49" charset="-122"/>
              </a:rPr>
              <a:t>着丝粒位置及染色体命名</a:t>
            </a:r>
            <a:endParaRPr lang="zh-CN" altLang="en-US" dirty="0">
              <a:latin typeface="黑体" panose="02010609060101010101" pitchFamily="49" charset="-122"/>
              <a:ea typeface="黑体" panose="02010609060101010101" pitchFamily="49" charset="-122"/>
            </a:endParaRPr>
          </a:p>
        </p:txBody>
      </p:sp>
      <p:pic>
        <p:nvPicPr>
          <p:cNvPr id="11271" name="Picture 7" descr="D21a－2"/>
          <p:cNvPicPr>
            <a:picLocks noChangeAspect="1"/>
          </p:cNvPicPr>
          <p:nvPr/>
        </p:nvPicPr>
        <p:blipFill>
          <a:blip r:embed="rId2"/>
          <a:stretch>
            <a:fillRect/>
          </a:stretch>
        </p:blipFill>
        <p:spPr>
          <a:xfrm>
            <a:off x="3048000" y="1752600"/>
            <a:ext cx="5826125" cy="358775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 Box 3"/>
          <p:cNvSpPr txBox="1"/>
          <p:nvPr/>
        </p:nvSpPr>
        <p:spPr>
          <a:xfrm>
            <a:off x="395288" y="5070475"/>
            <a:ext cx="8497887" cy="1573213"/>
          </a:xfrm>
          <a:prstGeom prst="rect">
            <a:avLst/>
          </a:prstGeom>
          <a:noFill/>
          <a:ln w="9525" cap="flat" cmpd="sng">
            <a:solidFill>
              <a:schemeClr val="hlink"/>
            </a:solidFill>
            <a:prstDash val="solid"/>
            <a:miter/>
            <a:headEnd type="none" w="med" len="med"/>
            <a:tailEnd type="none" w="med" len="med"/>
          </a:ln>
        </p:spPr>
        <p:txBody>
          <a:bodyPr>
            <a:spAutoFit/>
          </a:bodyPr>
          <a:p>
            <a:pPr eaLnBrk="1" hangingPunct="1">
              <a:lnSpc>
                <a:spcPct val="115000"/>
              </a:lnSpc>
              <a:spcBef>
                <a:spcPct val="50000"/>
              </a:spcBef>
            </a:pPr>
            <a:r>
              <a:rPr lang="zh-CN" altLang="en-US" sz="2800" dirty="0">
                <a:solidFill>
                  <a:schemeClr val="tx1"/>
                </a:solidFill>
                <a:latin typeface="Times New Roman" panose="02020603050405020304" pitchFamily="18" charset="0"/>
                <a:ea typeface="黑体" panose="02010609060101010101" pitchFamily="49" charset="-122"/>
              </a:rPr>
              <a:t>核型</a:t>
            </a:r>
            <a:r>
              <a:rPr lang="en-US" altLang="zh-CN" sz="2800" dirty="0">
                <a:solidFill>
                  <a:schemeClr val="tx1"/>
                </a:solidFill>
                <a:latin typeface="Times New Roman" panose="02020603050405020304" pitchFamily="18" charset="0"/>
                <a:ea typeface="黑体" panose="02010609060101010101" pitchFamily="49" charset="-122"/>
              </a:rPr>
              <a:t>(Karyotype)</a:t>
            </a:r>
            <a:r>
              <a:rPr lang="zh-CN" altLang="en-US" sz="2800" dirty="0">
                <a:solidFill>
                  <a:schemeClr val="tx1"/>
                </a:solidFill>
                <a:latin typeface="Times New Roman" panose="02020603050405020304" pitchFamily="18" charset="0"/>
                <a:ea typeface="黑体" panose="02010609060101010101" pitchFamily="49" charset="-122"/>
              </a:rPr>
              <a:t>：染色体组在有丝分裂中期的表型，包括染色体数目、大小、形态特征等。核型是物种特异的。</a:t>
            </a:r>
            <a:endParaRPr lang="zh-CN" altLang="en-US" sz="2800" dirty="0">
              <a:solidFill>
                <a:schemeClr val="tx1"/>
              </a:solidFill>
              <a:latin typeface="Times New Roman" panose="02020603050405020304" pitchFamily="18" charset="0"/>
              <a:ea typeface="黑体" panose="02010609060101010101" pitchFamily="49" charset="-122"/>
            </a:endParaRPr>
          </a:p>
        </p:txBody>
      </p:sp>
      <p:sp>
        <p:nvSpPr>
          <p:cNvPr id="12291" name="Text Box 4"/>
          <p:cNvSpPr txBox="1"/>
          <p:nvPr/>
        </p:nvSpPr>
        <p:spPr>
          <a:xfrm>
            <a:off x="1547813" y="196850"/>
            <a:ext cx="6119812" cy="579438"/>
          </a:xfrm>
          <a:prstGeom prst="rect">
            <a:avLst/>
          </a:prstGeom>
          <a:noFill/>
          <a:ln w="9525">
            <a:noFill/>
          </a:ln>
        </p:spPr>
        <p:txBody>
          <a:bodyPr>
            <a:spAutoFit/>
          </a:bodyPr>
          <a:p>
            <a:pPr algn="ctr" eaLnBrk="1" hangingPunct="1"/>
            <a:r>
              <a:rPr lang="zh-CN" altLang="en-US" sz="3200" dirty="0">
                <a:latin typeface="黑体" panose="02010609060101010101" pitchFamily="49" charset="-122"/>
                <a:ea typeface="黑体" panose="02010609060101010101" pitchFamily="49" charset="-122"/>
              </a:rPr>
              <a:t>核型</a:t>
            </a:r>
            <a:r>
              <a:rPr lang="en-US" altLang="zh-CN" sz="3200" dirty="0">
                <a:latin typeface="Times New Roman" panose="02020603050405020304" pitchFamily="18" charset="0"/>
                <a:ea typeface="黑体" panose="02010609060101010101" pitchFamily="49" charset="-122"/>
              </a:rPr>
              <a:t>(Karyotype)</a:t>
            </a:r>
            <a:endParaRPr lang="en-US" altLang="zh-CN" sz="3200" dirty="0">
              <a:latin typeface="Times New Roman" panose="02020603050405020304" pitchFamily="18" charset="0"/>
              <a:ea typeface="黑体" panose="02010609060101010101" pitchFamily="49" charset="-122"/>
            </a:endParaRPr>
          </a:p>
        </p:txBody>
      </p:sp>
      <p:pic>
        <p:nvPicPr>
          <p:cNvPr id="12292" name="内容占位符 2"/>
          <p:cNvPicPr>
            <a:picLocks noGrp="1" noChangeAspect="1"/>
          </p:cNvPicPr>
          <p:nvPr>
            <p:ph idx="1"/>
          </p:nvPr>
        </p:nvPicPr>
        <p:blipFill>
          <a:blip r:embed="rId1"/>
          <a:srcRect/>
          <a:stretch>
            <a:fillRect/>
          </a:stretch>
        </p:blipFill>
        <p:spPr>
          <a:xfrm>
            <a:off x="2147888" y="866775"/>
            <a:ext cx="4919662" cy="4113213"/>
          </a:xfrm>
          <a:ln/>
        </p:spPr>
      </p:pic>
    </p:spTree>
  </p:cSld>
  <p:clrMapOvr>
    <a:masterClrMapping/>
  </p:clrMapOvr>
</p:sld>
</file>

<file path=ppt/tags/tag1.xml><?xml version="1.0" encoding="utf-8"?>
<p:tagLst xmlns:p="http://schemas.openxmlformats.org/presentationml/2006/main">
  <p:tag name="KSO_WM_UNIT_PLACING_PICTURE_USER_VIEWPORT" val="{&quot;height&quot;:8541,&quot;width&quot;:4179}"/>
</p:tagLst>
</file>

<file path=ppt/tags/tag2.xml><?xml version="1.0" encoding="utf-8"?>
<p:tagLst xmlns:p="http://schemas.openxmlformats.org/presentationml/2006/main">
  <p:tag name="KSO_WPP_MARK_KEY" val="bf87df90-c13c-4622-8e60-8729647aaced"/>
  <p:tag name="COMMONDATA" val="eyJoZGlkIjoiZDIwNjBlMGFhZjk2NmNjOTU5ZTIwMzA4MGFlNWM3ZjgifQ=="/>
</p:tagLst>
</file>

<file path=ppt/theme/theme1.xml><?xml version="1.0" encoding="utf-8"?>
<a:theme xmlns:a="http://schemas.openxmlformats.org/drawingml/2006/main" name="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武汉大学丁毅航天项目</Template>
  <TotalTime>0</TotalTime>
  <Words>7718</Words>
  <Application>WPS 演示</Application>
  <PresentationFormat>全屏显示(4:3)</PresentationFormat>
  <Paragraphs>298</Paragraphs>
  <Slides>48</Slides>
  <Notes>2</Notes>
  <HiddenSlides>2</HiddenSlides>
  <MMClips>1</MMClips>
  <ScaleCrop>false</ScaleCrop>
  <HeadingPairs>
    <vt:vector size="8" baseType="variant">
      <vt:variant>
        <vt:lpstr>已用的字体</vt:lpstr>
      </vt:variant>
      <vt:variant>
        <vt:i4>13</vt:i4>
      </vt:variant>
      <vt:variant>
        <vt:lpstr>主题</vt:lpstr>
      </vt:variant>
      <vt:variant>
        <vt:i4>4</vt:i4>
      </vt:variant>
      <vt:variant>
        <vt:lpstr>嵌入 OLE 服务器</vt:lpstr>
      </vt:variant>
      <vt:variant>
        <vt:i4>0</vt:i4>
      </vt:variant>
      <vt:variant>
        <vt:lpstr>幻灯片标题</vt:lpstr>
      </vt:variant>
      <vt:variant>
        <vt:i4>48</vt:i4>
      </vt:variant>
    </vt:vector>
  </HeadingPairs>
  <TitlesOfParts>
    <vt:vector size="65" baseType="lpstr">
      <vt:lpstr>Arial</vt:lpstr>
      <vt:lpstr>宋体</vt:lpstr>
      <vt:lpstr>Wingdings</vt:lpstr>
      <vt:lpstr>黑体</vt:lpstr>
      <vt:lpstr>Times New Roman</vt:lpstr>
      <vt:lpstr>华文新魏</vt:lpstr>
      <vt:lpstr>华文楷体</vt:lpstr>
      <vt:lpstr>微软雅黑</vt:lpstr>
      <vt:lpstr>Arial Unicode MS</vt:lpstr>
      <vt:lpstr>Wingdings 3</vt:lpstr>
      <vt:lpstr>Symbol</vt:lpstr>
      <vt:lpstr>Arial Unicode MS</vt:lpstr>
      <vt:lpstr>Wingdings</vt:lpstr>
      <vt:lpstr>Ppt0000002</vt:lpstr>
      <vt:lpstr>Mountain Top</vt:lpstr>
      <vt:lpstr>1_Ppt0000002</vt:lpstr>
      <vt:lpstr>2_Ppt0000002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2.5.1 RNA聚合酶与启动子及增强子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zgao</dc:creator>
  <cp:lastModifiedBy>lenovo</cp:lastModifiedBy>
  <cp:revision>110</cp:revision>
  <dcterms:created xsi:type="dcterms:W3CDTF">2020-02-18T03:26:29Z</dcterms:created>
  <dcterms:modified xsi:type="dcterms:W3CDTF">2023-02-22T10:18:55Z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2052-11.1.0.13703</vt:lpwstr>
  </property>
  <property fmtid="{D5CDD505-2E9C-101B-9397-08002B2CF9AE}" pid="4" name="ICV">
    <vt:lpwstr>6E21E640CF2E46D788CD1446E18D4D6C</vt:lpwstr>
  </property>
</Properties>
</file>